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cbe24326e4b40f0" /><Relationship Type="http://schemas.openxmlformats.org/officeDocument/2006/relationships/extended-properties" Target="/docProps/app.xml" Id="R5e0969fdddf844de" /><Relationship Type="http://schemas.openxmlformats.org/officeDocument/2006/relationships/officeDocument" Target="/ppt/presentation.xml" Id="R498e4d0e2b744fe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44ba9d1ce6247ec"/>
  </p:sldMasterIdLst>
  <p:notesMasterIdLst>
    <p:notesMasterId xmlns:r="http://schemas.openxmlformats.org/officeDocument/2006/relationships" r:id="Re60ac4eac3a24404"/>
  </p:notesMasterIdLst>
  <p:sldIdLst>
    <p:sldId xmlns:r="http://schemas.openxmlformats.org/officeDocument/2006/relationships" id="256" r:id="R8a5a4404396344f5"/>
    <p:sldId xmlns:r="http://schemas.openxmlformats.org/officeDocument/2006/relationships" id="257" r:id="Reed074fe5bff43dc"/>
    <p:sldId xmlns:r="http://schemas.openxmlformats.org/officeDocument/2006/relationships" id="258" r:id="R379840398f3347b7"/>
    <p:sldId xmlns:r="http://schemas.openxmlformats.org/officeDocument/2006/relationships" id="259" r:id="Ra44694f5147d4c1c"/>
    <p:sldId xmlns:r="http://schemas.openxmlformats.org/officeDocument/2006/relationships" id="260" r:id="R5c69d3e3941c4420"/>
    <p:sldId xmlns:r="http://schemas.openxmlformats.org/officeDocument/2006/relationships" id="261" r:id="Rd5f8775b4ef4456a"/>
    <p:sldId xmlns:r="http://schemas.openxmlformats.org/officeDocument/2006/relationships" id="262" r:id="R1df20852b3074879"/>
    <p:sldId xmlns:r="http://schemas.openxmlformats.org/officeDocument/2006/relationships" id="263" r:id="Rf61a4a0d156e46fc"/>
    <p:sldId xmlns:r="http://schemas.openxmlformats.org/officeDocument/2006/relationships" id="264" r:id="Rbe2be64cab274105"/>
    <p:sldId xmlns:r="http://schemas.openxmlformats.org/officeDocument/2006/relationships" id="265" r:id="R07731fd4057540c0"/>
    <p:sldId xmlns:r="http://schemas.openxmlformats.org/officeDocument/2006/relationships" id="266" r:id="R2cc271f696ec4b14"/>
    <p:sldId xmlns:r="http://schemas.openxmlformats.org/officeDocument/2006/relationships" id="267" r:id="R9e2cf1f65b29459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4f8b68a8a754d3d" /><Relationship Type="http://schemas.openxmlformats.org/officeDocument/2006/relationships/slideMaster" Target="/ppt/slideMasters/slideMaster1.xml" Id="R844ba9d1ce6247ec" /><Relationship Type="http://schemas.openxmlformats.org/officeDocument/2006/relationships/notesMaster" Target="/ppt/notesMasters/notesMaster1.xml" Id="Re60ac4eac3a24404" /><Relationship Type="http://schemas.openxmlformats.org/officeDocument/2006/relationships/presProps" Target="/ppt/presProps.xml" Id="R5efb1899d6754e7a" /><Relationship Type="http://schemas.openxmlformats.org/officeDocument/2006/relationships/tableStyles" Target="/ppt/tableStyles.xml" Id="R05ac4903b7f84c0d" /><Relationship Type="http://schemas.openxmlformats.org/officeDocument/2006/relationships/slide" Target="/ppt/slides/slide1.xml" Id="R8a5a4404396344f5" /><Relationship Type="http://schemas.openxmlformats.org/officeDocument/2006/relationships/slide" Target="/ppt/slides/slide2.xml" Id="Reed074fe5bff43dc" /><Relationship Type="http://schemas.openxmlformats.org/officeDocument/2006/relationships/slide" Target="/ppt/slides/slide3.xml" Id="R379840398f3347b7" /><Relationship Type="http://schemas.openxmlformats.org/officeDocument/2006/relationships/slide" Target="/ppt/slides/slide4.xml" Id="Ra44694f5147d4c1c" /><Relationship Type="http://schemas.openxmlformats.org/officeDocument/2006/relationships/slide" Target="/ppt/slides/slide5.xml" Id="R5c69d3e3941c4420" /><Relationship Type="http://schemas.openxmlformats.org/officeDocument/2006/relationships/slide" Target="/ppt/slides/slide6.xml" Id="Rd5f8775b4ef4456a" /><Relationship Type="http://schemas.openxmlformats.org/officeDocument/2006/relationships/slide" Target="/ppt/slides/slide7.xml" Id="R1df20852b3074879" /><Relationship Type="http://schemas.openxmlformats.org/officeDocument/2006/relationships/slide" Target="/ppt/slides/slide8.xml" Id="Rf61a4a0d156e46fc" /><Relationship Type="http://schemas.openxmlformats.org/officeDocument/2006/relationships/slide" Target="/ppt/slides/slide9.xml" Id="Rbe2be64cab274105" /><Relationship Type="http://schemas.openxmlformats.org/officeDocument/2006/relationships/slide" Target="/ppt/slides/slide10.xml" Id="R07731fd4057540c0" /><Relationship Type="http://schemas.openxmlformats.org/officeDocument/2006/relationships/slide" Target="/ppt/slides/slide11.xml" Id="R2cc271f696ec4b14" /><Relationship Type="http://schemas.openxmlformats.org/officeDocument/2006/relationships/slide" Target="/ppt/slides/slide12.xml" Id="R9e2cf1f65b29459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52862c535fa4c8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b9e5cbbeda24c06" /><Relationship Type="http://schemas.openxmlformats.org/officeDocument/2006/relationships/notesMaster" Target="/ppt/notesMasters/notesMaster1.xml" Id="R55703bd5c18e478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5ddd0fa20d24119" /><Relationship Type="http://schemas.openxmlformats.org/officeDocument/2006/relationships/notesMaster" Target="/ppt/notesMasters/notesMaster1.xml" Id="Rebbaa9b09b92464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d476b2fcc2b4e59" /><Relationship Type="http://schemas.openxmlformats.org/officeDocument/2006/relationships/notesMaster" Target="/ppt/notesMasters/notesMaster1.xml" Id="Rec396966ddab41a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246dc1294b14d89" /><Relationship Type="http://schemas.openxmlformats.org/officeDocument/2006/relationships/notesMaster" Target="/ppt/notesMasters/notesMaster1.xml" Id="R58f07c0b574a413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01525f58c4e429c" /><Relationship Type="http://schemas.openxmlformats.org/officeDocument/2006/relationships/notesMaster" Target="/ppt/notesMasters/notesMaster1.xml" Id="R9448c4f705ad4dc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400ae7c74474552" /><Relationship Type="http://schemas.openxmlformats.org/officeDocument/2006/relationships/notesMaster" Target="/ppt/notesMasters/notesMaster1.xml" Id="Rd714d1cfd26c411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0c0b0da6edb4966" /><Relationship Type="http://schemas.openxmlformats.org/officeDocument/2006/relationships/notesMaster" Target="/ppt/notesMasters/notesMaster1.xml" Id="R6debf620200a481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aebfbd7f38d405d" /><Relationship Type="http://schemas.openxmlformats.org/officeDocument/2006/relationships/notesMaster" Target="/ppt/notesMasters/notesMaster1.xml" Id="Rbad8cf8342fc40e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6c81f090f714f10" /><Relationship Type="http://schemas.openxmlformats.org/officeDocument/2006/relationships/notesMaster" Target="/ppt/notesMasters/notesMaster1.xml" Id="R10e5bbf9b1ec47a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e634eaf2ced4bbb" /><Relationship Type="http://schemas.openxmlformats.org/officeDocument/2006/relationships/notesMaster" Target="/ppt/notesMasters/notesMaster1.xml" Id="Rd5eb1a6636274db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3b1b09d96a243af" /><Relationship Type="http://schemas.openxmlformats.org/officeDocument/2006/relationships/notesMaster" Target="/ppt/notesMasters/notesMaster1.xml" Id="R402ac27db9e442b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dd5b8030b49444d" /><Relationship Type="http://schemas.openxmlformats.org/officeDocument/2006/relationships/notesMaster" Target="/ppt/notesMasters/notesMaster1.xml" Id="Rb8b6c802177a414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6449af6a2a403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0de33c771cf4767" /><Relationship Type="http://schemas.openxmlformats.org/officeDocument/2006/relationships/slideLayout" Target="/ppt/slideLayouts/slideLayout1.xml" Id="Ra4e9c668ae29472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4e9c668ae29472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0ce7b7fb2d40aa" /><Relationship Type="http://schemas.openxmlformats.org/officeDocument/2006/relationships/notesSlide" Target="/ppt/notesSlides/notesSlide1.xml" Id="R29d60403bf98448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8a3701f78e47a8" /><Relationship Type="http://schemas.openxmlformats.org/officeDocument/2006/relationships/notesSlide" Target="/ppt/notesSlides/notesSlide2.xml" Id="R45b947a16ed6437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f83484504c4d30" /><Relationship Type="http://schemas.openxmlformats.org/officeDocument/2006/relationships/notesSlide" Target="/ppt/notesSlides/notesSlide3.xml" Id="R1a5c7de919b1457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11fd36d33c47ba" /><Relationship Type="http://schemas.openxmlformats.org/officeDocument/2006/relationships/notesSlide" Target="/ppt/notesSlides/notesSlide4.xml" Id="Rd228fd395143495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44ce3d60974562" /><Relationship Type="http://schemas.openxmlformats.org/officeDocument/2006/relationships/notesSlide" Target="/ppt/notesSlides/notesSlide5.xml" Id="Rfa1aed581ea1438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7ca2d44d4f4050" /><Relationship Type="http://schemas.openxmlformats.org/officeDocument/2006/relationships/notesSlide" Target="/ppt/notesSlides/notesSlide6.xml" Id="R7104482cc33b454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c71380b1064b02" /><Relationship Type="http://schemas.openxmlformats.org/officeDocument/2006/relationships/notesSlide" Target="/ppt/notesSlides/notesSlide7.xml" Id="R3bfb7ac737e04df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fa52d6d2a449ab" /><Relationship Type="http://schemas.openxmlformats.org/officeDocument/2006/relationships/notesSlide" Target="/ppt/notesSlides/notesSlide8.xml" Id="R316fd5f14bf3430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3c1eb1104a4848" /><Relationship Type="http://schemas.openxmlformats.org/officeDocument/2006/relationships/notesSlide" Target="/ppt/notesSlides/notesSlide9.xml" Id="R4eded50085934ad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65fe3ff66a497d" /><Relationship Type="http://schemas.openxmlformats.org/officeDocument/2006/relationships/notesSlide" Target="/ppt/notesSlides/notesSlide10.xml" Id="R477aaeaab4de4cb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ea8e98359f40bd" /><Relationship Type="http://schemas.openxmlformats.org/officeDocument/2006/relationships/notesSlide" Target="/ppt/notesSlides/notesSlide11.xml" Id="Re669e55f20cc47c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b464a8cb0a44ed" /><Relationship Type="http://schemas.openxmlformats.org/officeDocument/2006/relationships/notesSlide" Target="/ppt/notesSlides/notesSlide12.xml" Id="R5a65330fe3074ee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5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cover-gold">
            <a:extLst xmlns:a="http://schemas.openxmlformats.org/drawingml/2006/main">
              <a:ext uri="{FF2B5EF4-FFF2-40B4-BE49-F238E27FC236}">
                <a16:creationId xmlns:a16="http://schemas.microsoft.com/office/drawing/2014/main" id="{582A2EAC-86CE-458E-8E1F-D519C535B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over-glow">
            <a:extLst xmlns:a="http://schemas.openxmlformats.org/drawingml/2006/main">
              <a:ext uri="{FF2B5EF4-FFF2-40B4-BE49-F238E27FC236}">
                <a16:creationId xmlns:a16="http://schemas.microsoft.com/office/drawing/2014/main" id="{E262A5D3-8B98-4F74-ACC4-17D7C5B8B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76250"/>
            <a:ext cx="3429000" cy="3429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41A"/>
          </a:solidFill>
          <a:ln xmlns:a="http://schemas.openxmlformats.org/drawingml/2006/main" w="19050">
            <a:solidFill>
              <a:srgbClr val="0F5132"/>
            </a:solidFill>
            <a:prstDash val="solid"/>
          </a:ln>
        </p:spPr>
      </p:sp>
      <p:sp>
        <p:nvSpPr>
          <p:cNvPr id="3" name="node-0">
            <a:extLst xmlns:a="http://schemas.openxmlformats.org/drawingml/2006/main">
              <a:ext uri="{FF2B5EF4-FFF2-40B4-BE49-F238E27FC236}">
                <a16:creationId xmlns:a16="http://schemas.microsoft.com/office/drawing/2014/main" id="{5897B483-0B0F-4E3D-A986-BCA2FEE07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10477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D5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node-1">
            <a:extLst xmlns:a="http://schemas.openxmlformats.org/drawingml/2006/main">
              <a:ext uri="{FF2B5EF4-FFF2-40B4-BE49-F238E27FC236}">
                <a16:creationId xmlns:a16="http://schemas.microsoft.com/office/drawing/2014/main" id="{C015DD07-E408-405A-8C30-54471839E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10477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D5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node-2">
            <a:extLst xmlns:a="http://schemas.openxmlformats.org/drawingml/2006/main">
              <a:ext uri="{FF2B5EF4-FFF2-40B4-BE49-F238E27FC236}">
                <a16:creationId xmlns:a16="http://schemas.microsoft.com/office/drawing/2014/main" id="{06DEC326-085D-451C-BA59-3F8AB755D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10477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D5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node-3">
            <a:extLst xmlns:a="http://schemas.openxmlformats.org/drawingml/2006/main">
              <a:ext uri="{FF2B5EF4-FFF2-40B4-BE49-F238E27FC236}">
                <a16:creationId xmlns:a16="http://schemas.microsoft.com/office/drawing/2014/main" id="{B2D2F8C7-E7FD-4F9B-B9C4-CDDCC7408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18859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node-4">
            <a:extLst xmlns:a="http://schemas.openxmlformats.org/drawingml/2006/main">
              <a:ext uri="{FF2B5EF4-FFF2-40B4-BE49-F238E27FC236}">
                <a16:creationId xmlns:a16="http://schemas.microsoft.com/office/drawing/2014/main" id="{24E8F1CD-3BC0-46C8-AFDF-76E679A8F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18859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D5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node-5">
            <a:extLst xmlns:a="http://schemas.openxmlformats.org/drawingml/2006/main">
              <a:ext uri="{FF2B5EF4-FFF2-40B4-BE49-F238E27FC236}">
                <a16:creationId xmlns:a16="http://schemas.microsoft.com/office/drawing/2014/main" id="{8C24D45B-7FFA-49F3-A60E-48B68DB72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18859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D5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node-6">
            <a:extLst xmlns:a="http://schemas.openxmlformats.org/drawingml/2006/main">
              <a:ext uri="{FF2B5EF4-FFF2-40B4-BE49-F238E27FC236}">
                <a16:creationId xmlns:a16="http://schemas.microsoft.com/office/drawing/2014/main" id="{EE29001E-ECE4-48EB-AAC0-E9DA8E047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24150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D5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cover-brand">
            <a:extLst xmlns:a="http://schemas.openxmlformats.org/drawingml/2006/main">
              <a:ext uri="{FF2B5EF4-FFF2-40B4-BE49-F238E27FC236}">
                <a16:creationId xmlns:a16="http://schemas.microsoft.com/office/drawing/2014/main" id="{9CF4E6E3-97F8-45FB-9A99-8D25D988F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2D99A"/>
                </a:solidFill>
              </a:defRPr>
            </a:pPr>
            <a:r>
              <a:rPr sz="1875" b="1">
                <a:solidFill>
                  <a:srgbClr val="F2D99A"/>
                </a:solidFill>
              </a:rPr>
              <a:t>PACTURION</a:t>
            </a:r>
          </a:p>
        </p:txBody>
      </p:sp>
      <p:sp>
        <p:nvSpPr>
          <p:cNvPr id="11" name="cover-title">
            <a:extLst xmlns:a="http://schemas.openxmlformats.org/drawingml/2006/main">
              <a:ext uri="{FF2B5EF4-FFF2-40B4-BE49-F238E27FC236}">
                <a16:creationId xmlns:a16="http://schemas.microsoft.com/office/drawing/2014/main" id="{011826C7-177D-4B8C-B07A-93EF4FEFE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6858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7FBF9"/>
                </a:solidFill>
              </a:defRPr>
            </a:pPr>
            <a:r>
              <a:rPr sz="4050" b="1">
                <a:solidFill>
                  <a:srgbClr val="F7FBF9"/>
                </a:solidFill>
              </a:rPr>
              <a:t>Infrastructure for</a:t>
            </a:r>
          </a:p>
          <a:p xmlns:a="http://schemas.openxmlformats.org/drawingml/2006/main">
            <a:pPr algn="l">
              <a:defRPr sz="4050" b="1">
                <a:solidFill>
                  <a:srgbClr val="F7FBF9"/>
                </a:solidFill>
              </a:defRPr>
            </a:pPr>
            <a:r>
              <a:rPr sz="4050" b="1">
                <a:solidFill>
                  <a:srgbClr val="F7FBF9"/>
                </a:solidFill>
              </a:rPr>
              <a:t>verifiable commitments.</a:t>
            </a:r>
          </a:p>
        </p:txBody>
      </p:sp>
      <p:sp>
        <p:nvSpPr>
          <p:cNvPr id="12" name="cover-sub">
            <a:extLst xmlns:a="http://schemas.openxmlformats.org/drawingml/2006/main">
              <a:ext uri="{FF2B5EF4-FFF2-40B4-BE49-F238E27FC236}">
                <a16:creationId xmlns:a16="http://schemas.microsoft.com/office/drawing/2014/main" id="{5CA2186E-42B4-4D05-9768-3C756F581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14750"/>
            <a:ext cx="685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9BB5A9"/>
                </a:solidFill>
              </a:defRPr>
            </a:pPr>
            <a:r>
              <a:rPr sz="1575" b="0">
                <a:solidFill>
                  <a:srgbClr val="9BB5A9"/>
                </a:solidFill>
              </a:rPr>
              <a:t>Des engagements explicites. Des preuves traçables. Des décisions bornées.</a:t>
            </a:r>
          </a:p>
        </p:txBody>
      </p:sp>
      <p:sp>
        <p:nvSpPr>
          <p:cNvPr id="13" name="cover-chip">
            <a:extLst xmlns:a="http://schemas.openxmlformats.org/drawingml/2006/main">
              <a:ext uri="{FF2B5EF4-FFF2-40B4-BE49-F238E27FC236}">
                <a16:creationId xmlns:a16="http://schemas.microsoft.com/office/drawing/2014/main" id="{BAD5AC5B-DEB5-425B-BAA3-0A03C37F8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62500"/>
            <a:ext cx="476250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14" name="cover-chip-text">
            <a:extLst xmlns:a="http://schemas.openxmlformats.org/drawingml/2006/main">
              <a:ext uri="{FF2B5EF4-FFF2-40B4-BE49-F238E27FC236}">
                <a16:creationId xmlns:a16="http://schemas.microsoft.com/office/drawing/2014/main" id="{6507F8B9-F838-4192-A96B-864C68E97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838700"/>
            <a:ext cx="4419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1F0BE"/>
                </a:solidFill>
              </a:defRPr>
            </a:pPr>
            <a:r>
              <a:rPr sz="975" b="1">
                <a:solidFill>
                  <a:srgbClr val="81F0BE"/>
                </a:solidFill>
              </a:rPr>
              <a:t>PILOTE EXTERNE • BASE SEPOLIA • SANS FONDS RÉELS</a:t>
            </a:r>
          </a:p>
        </p:txBody>
      </p:sp>
      <p:sp>
        <p:nvSpPr>
          <p:cNvPr id="15" name="cover-status">
            <a:extLst xmlns:a="http://schemas.openxmlformats.org/drawingml/2006/main">
              <a:ext uri="{FF2B5EF4-FFF2-40B4-BE49-F238E27FC236}">
                <a16:creationId xmlns:a16="http://schemas.microsoft.com/office/drawing/2014/main" id="{DD75994D-0C00-488C-8D7B-9D31DC8F5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960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9BB5A9"/>
                </a:solidFill>
              </a:defRPr>
            </a:pPr>
            <a:r>
              <a:rPr sz="825" b="0">
                <a:solidFill>
                  <a:srgbClr val="9BB5A9"/>
                </a:solidFill>
              </a:rPr>
              <a:t>Pitch deck V1.0 • 8 septembre 2026</a:t>
            </a:r>
          </a:p>
        </p:txBody>
      </p:sp>
    </p:spTree>
    <p:extLst>
      <p:ext uri="{BB962C8B-B14F-4D97-AF65-F5344CB8AC3E}">
        <p14:creationId xmlns:p14="http://schemas.microsoft.com/office/powerpoint/2010/main" val="1789815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615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op-rule-2">
            <a:extLst xmlns:a="http://schemas.openxmlformats.org/drawingml/2006/main">
              <a:ext uri="{FF2B5EF4-FFF2-40B4-BE49-F238E27FC236}">
                <a16:creationId xmlns:a16="http://schemas.microsoft.com/office/drawing/2014/main" id="{20704BE6-A9DC-40D3-B27C-EDA7FD170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2">
            <a:extLst xmlns:a="http://schemas.openxmlformats.org/drawingml/2006/main">
              <a:ext uri="{FF2B5EF4-FFF2-40B4-BE49-F238E27FC236}">
                <a16:creationId xmlns:a16="http://schemas.microsoft.com/office/drawing/2014/main" id="{ACD2A61E-6563-4312-BC44-5DC361081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2D99A"/>
                </a:solidFill>
              </a:defRPr>
            </a:pPr>
            <a:r>
              <a:rPr sz="1425" b="1">
                <a:solidFill>
                  <a:srgbClr val="F2D99A"/>
                </a:solidFill>
              </a:rPr>
              <a:t>PACTURION</a:t>
            </a:r>
          </a:p>
        </p:txBody>
      </p:sp>
      <p:sp>
        <p:nvSpPr>
          <p:cNvPr id="3" name="section-2">
            <a:extLst xmlns:a="http://schemas.openxmlformats.org/drawingml/2006/main">
              <a:ext uri="{FF2B5EF4-FFF2-40B4-BE49-F238E27FC236}">
                <a16:creationId xmlns:a16="http://schemas.microsoft.com/office/drawing/2014/main" id="{23871F46-AD7D-4C38-8A39-6DF4DA68E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7175"/>
            <a:ext cx="323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9BB5A9"/>
                </a:solidFill>
              </a:defRPr>
            </a:pPr>
            <a:r>
              <a:rPr sz="825" b="1">
                <a:solidFill>
                  <a:srgbClr val="9BB5A9"/>
                </a:solidFill>
              </a:rPr>
              <a:t>PROBLÈME</a:t>
            </a:r>
          </a:p>
        </p:txBody>
      </p:sp>
      <p:sp>
        <p:nvSpPr>
          <p:cNvPr id="4" name="footer-2">
            <a:extLst xmlns:a="http://schemas.openxmlformats.org/drawingml/2006/main">
              <a:ext uri="{FF2B5EF4-FFF2-40B4-BE49-F238E27FC236}">
                <a16:creationId xmlns:a16="http://schemas.microsoft.com/office/drawing/2014/main" id="{1A9FB6C9-531A-4AB6-A0F3-8AA1A0548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9BB5A9"/>
                </a:solidFill>
              </a:defRPr>
            </a:pPr>
            <a:r>
              <a:rPr sz="750" b="0">
                <a:solidFill>
                  <a:srgbClr val="9BB5A9"/>
                </a:solidFill>
              </a:rPr>
              <a:t>PACTURION • V1.0 • 02</a:t>
            </a:r>
          </a:p>
        </p:txBody>
      </p:sp>
      <p:sp>
        <p:nvSpPr>
          <p:cNvPr id="5" name="k-gaahyx">
            <a:extLst xmlns:a="http://schemas.openxmlformats.org/drawingml/2006/main">
              <a:ext uri="{FF2B5EF4-FFF2-40B4-BE49-F238E27FC236}">
                <a16:creationId xmlns:a16="http://schemas.microsoft.com/office/drawing/2014/main" id="{DE095434-9F1E-40F3-AC21-5C01F1C30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105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4D58C"/>
                </a:solidFill>
              </a:defRPr>
            </a:pPr>
            <a:r>
              <a:rPr sz="975" b="1">
                <a:solidFill>
                  <a:srgbClr val="24D58C"/>
                </a:solidFill>
              </a:rPr>
              <a:t>LE POINT DE RUPTURE</a:t>
            </a:r>
          </a:p>
        </p:txBody>
      </p:sp>
      <p:sp>
        <p:nvSpPr>
          <p:cNvPr id="6" name="h-gaahyx">
            <a:extLst xmlns:a="http://schemas.openxmlformats.org/drawingml/2006/main">
              <a:ext uri="{FF2B5EF4-FFF2-40B4-BE49-F238E27FC236}">
                <a16:creationId xmlns:a16="http://schemas.microsoft.com/office/drawing/2014/main" id="{7A2B31B0-4D00-44F8-B5F7-A8347DDE2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049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7FBF9"/>
                </a:solidFill>
              </a:defRPr>
            </a:pPr>
            <a:r>
              <a:rPr sz="3150" b="1">
                <a:solidFill>
                  <a:srgbClr val="F7FBF9"/>
                </a:solidFill>
              </a:rPr>
              <a:t>Un engagement existe. Mais personne ne partage vraiment le même état.</a:t>
            </a:r>
          </a:p>
        </p:txBody>
      </p:sp>
      <p:sp>
        <p:nvSpPr>
          <p:cNvPr id="7" name="p1-bg">
            <a:extLst xmlns:a="http://schemas.openxmlformats.org/drawingml/2006/main">
              <a:ext uri="{FF2B5EF4-FFF2-40B4-BE49-F238E27FC236}">
                <a16:creationId xmlns:a16="http://schemas.microsoft.com/office/drawing/2014/main" id="{85ED1A85-30B1-47AB-BB2E-5A52345A2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57500"/>
            <a:ext cx="333375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8" name="p1-bar">
            <a:extLst xmlns:a="http://schemas.openxmlformats.org/drawingml/2006/main">
              <a:ext uri="{FF2B5EF4-FFF2-40B4-BE49-F238E27FC236}">
                <a16:creationId xmlns:a16="http://schemas.microsoft.com/office/drawing/2014/main" id="{1BFA67C4-00BA-4D61-984E-9CC6E8CF8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57500"/>
            <a:ext cx="66675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D5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p1-label">
            <a:extLst xmlns:a="http://schemas.openxmlformats.org/drawingml/2006/main">
              <a:ext uri="{FF2B5EF4-FFF2-40B4-BE49-F238E27FC236}">
                <a16:creationId xmlns:a16="http://schemas.microsoft.com/office/drawing/2014/main" id="{3AF44AA8-33C2-4DED-A7CB-5517E8B72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028950"/>
            <a:ext cx="2876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24D58C"/>
                </a:solidFill>
              </a:defRPr>
            </a:pPr>
            <a:r>
              <a:rPr sz="900" b="1">
                <a:solidFill>
                  <a:srgbClr val="24D58C"/>
                </a:solidFill>
              </a:rPr>
              <a:t>OBLIGATIONS</a:t>
            </a:r>
          </a:p>
        </p:txBody>
      </p:sp>
      <p:sp>
        <p:nvSpPr>
          <p:cNvPr id="10" name="p1-copy">
            <a:extLst xmlns:a="http://schemas.openxmlformats.org/drawingml/2006/main">
              <a:ext uri="{FF2B5EF4-FFF2-40B4-BE49-F238E27FC236}">
                <a16:creationId xmlns:a16="http://schemas.microsoft.com/office/drawing/2014/main" id="{7600DCED-C392-4270-8595-E57BD58F5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352800"/>
            <a:ext cx="28765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7FBF9"/>
                </a:solidFill>
              </a:defRPr>
            </a:pPr>
            <a:r>
              <a:rPr sz="1350" b="0">
                <a:solidFill>
                  <a:srgbClr val="F7FBF9"/>
                </a:solidFill>
              </a:rPr>
              <a:t>Conditions dispersées, responsabilités implicites, versions concurrentes.</a:t>
            </a:r>
          </a:p>
        </p:txBody>
      </p:sp>
      <p:sp>
        <p:nvSpPr>
          <p:cNvPr id="11" name="p2-bg">
            <a:extLst xmlns:a="http://schemas.openxmlformats.org/drawingml/2006/main">
              <a:ext uri="{FF2B5EF4-FFF2-40B4-BE49-F238E27FC236}">
                <a16:creationId xmlns:a16="http://schemas.microsoft.com/office/drawing/2014/main" id="{6A7A9D1A-B3C3-436C-BB41-CDDEB8AA7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857500"/>
            <a:ext cx="333375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12" name="p2-bar">
            <a:extLst xmlns:a="http://schemas.openxmlformats.org/drawingml/2006/main">
              <a:ext uri="{FF2B5EF4-FFF2-40B4-BE49-F238E27FC236}">
                <a16:creationId xmlns:a16="http://schemas.microsoft.com/office/drawing/2014/main" id="{804BA6E9-E3AA-45B3-BAE4-4D0705E8B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857500"/>
            <a:ext cx="66675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p2-label">
            <a:extLst xmlns:a="http://schemas.openxmlformats.org/drawingml/2006/main">
              <a:ext uri="{FF2B5EF4-FFF2-40B4-BE49-F238E27FC236}">
                <a16:creationId xmlns:a16="http://schemas.microsoft.com/office/drawing/2014/main" id="{1903393E-361B-4565-AB15-CB7BAFECC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3028950"/>
            <a:ext cx="2876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6B56D"/>
                </a:solidFill>
              </a:defRPr>
            </a:pPr>
            <a:r>
              <a:rPr sz="900" b="1">
                <a:solidFill>
                  <a:srgbClr val="D6B56D"/>
                </a:solidFill>
              </a:rPr>
              <a:t>PREUVES</a:t>
            </a:r>
          </a:p>
        </p:txBody>
      </p:sp>
      <p:sp>
        <p:nvSpPr>
          <p:cNvPr id="14" name="p2-copy">
            <a:extLst xmlns:a="http://schemas.openxmlformats.org/drawingml/2006/main">
              <a:ext uri="{FF2B5EF4-FFF2-40B4-BE49-F238E27FC236}">
                <a16:creationId xmlns:a16="http://schemas.microsoft.com/office/drawing/2014/main" id="{471467CC-1CEE-4F4B-AA39-3BD8AB3E6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725" y="3352800"/>
            <a:ext cx="28765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7FBF9"/>
                </a:solidFill>
              </a:defRPr>
            </a:pPr>
            <a:r>
              <a:rPr sz="1350" b="0">
                <a:solidFill>
                  <a:srgbClr val="F7FBF9"/>
                </a:solidFill>
              </a:rPr>
              <a:t>Sources hétérogènes, origine difficile à vérifier, décisions manuelles.</a:t>
            </a:r>
          </a:p>
        </p:txBody>
      </p:sp>
      <p:sp>
        <p:nvSpPr>
          <p:cNvPr id="15" name="p3-bg">
            <a:extLst xmlns:a="http://schemas.openxmlformats.org/drawingml/2006/main">
              <a:ext uri="{FF2B5EF4-FFF2-40B4-BE49-F238E27FC236}">
                <a16:creationId xmlns:a16="http://schemas.microsoft.com/office/drawing/2014/main" id="{A57AEAE7-A18C-4369-B3BD-418B3B5B3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857500"/>
            <a:ext cx="333375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16" name="p3-bar">
            <a:extLst xmlns:a="http://schemas.openxmlformats.org/drawingml/2006/main">
              <a:ext uri="{FF2B5EF4-FFF2-40B4-BE49-F238E27FC236}">
                <a16:creationId xmlns:a16="http://schemas.microsoft.com/office/drawing/2014/main" id="{0CA7DA0C-A202-46FA-B885-A77299936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857500"/>
            <a:ext cx="66675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D5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p3-label">
            <a:extLst xmlns:a="http://schemas.openxmlformats.org/drawingml/2006/main">
              <a:ext uri="{FF2B5EF4-FFF2-40B4-BE49-F238E27FC236}">
                <a16:creationId xmlns:a16="http://schemas.microsoft.com/office/drawing/2014/main" id="{D615EE05-0579-4357-BA8C-7E9C4ECD8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028950"/>
            <a:ext cx="2876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24D58C"/>
                </a:solidFill>
              </a:defRPr>
            </a:pPr>
            <a:r>
              <a:rPr sz="900" b="1">
                <a:solidFill>
                  <a:srgbClr val="24D58C"/>
                </a:solidFill>
              </a:rPr>
              <a:t>CONSÉQUENCES</a:t>
            </a:r>
          </a:p>
        </p:txBody>
      </p:sp>
      <p:sp>
        <p:nvSpPr>
          <p:cNvPr id="18" name="p3-copy">
            <a:extLst xmlns:a="http://schemas.openxmlformats.org/drawingml/2006/main">
              <a:ext uri="{FF2B5EF4-FFF2-40B4-BE49-F238E27FC236}">
                <a16:creationId xmlns:a16="http://schemas.microsoft.com/office/drawing/2014/main" id="{73F9E13A-A39E-49A2-BAE1-20A41CFCA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352800"/>
            <a:ext cx="28765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7FBF9"/>
                </a:solidFill>
              </a:defRPr>
            </a:pPr>
            <a:r>
              <a:rPr sz="1350" b="0">
                <a:solidFill>
                  <a:srgbClr val="F7FBF9"/>
                </a:solidFill>
              </a:rPr>
              <a:t>Retards, contestations et coût de reconstitution après les faits.</a:t>
            </a:r>
          </a:p>
        </p:txBody>
      </p:sp>
    </p:spTree>
    <p:extLst>
      <p:ext uri="{BB962C8B-B14F-4D97-AF65-F5344CB8AC3E}">
        <p14:creationId xmlns:p14="http://schemas.microsoft.com/office/powerpoint/2010/main" val="115551307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5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top-rule-3">
            <a:extLst xmlns:a="http://schemas.openxmlformats.org/drawingml/2006/main">
              <a:ext uri="{FF2B5EF4-FFF2-40B4-BE49-F238E27FC236}">
                <a16:creationId xmlns:a16="http://schemas.microsoft.com/office/drawing/2014/main" id="{20FC56CC-7E97-4358-98FA-9621182CC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3">
            <a:extLst xmlns:a="http://schemas.openxmlformats.org/drawingml/2006/main">
              <a:ext uri="{FF2B5EF4-FFF2-40B4-BE49-F238E27FC236}">
                <a16:creationId xmlns:a16="http://schemas.microsoft.com/office/drawing/2014/main" id="{9898D23C-E7BA-44AF-A213-599138F95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2D99A"/>
                </a:solidFill>
              </a:defRPr>
            </a:pPr>
            <a:r>
              <a:rPr sz="1425" b="1">
                <a:solidFill>
                  <a:srgbClr val="F2D99A"/>
                </a:solidFill>
              </a:rPr>
              <a:t>PACTURION</a:t>
            </a:r>
          </a:p>
        </p:txBody>
      </p:sp>
      <p:sp>
        <p:nvSpPr>
          <p:cNvPr id="3" name="section-3">
            <a:extLst xmlns:a="http://schemas.openxmlformats.org/drawingml/2006/main">
              <a:ext uri="{FF2B5EF4-FFF2-40B4-BE49-F238E27FC236}">
                <a16:creationId xmlns:a16="http://schemas.microsoft.com/office/drawing/2014/main" id="{262C9AE7-B0EA-4F8C-B863-6AE730F4B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7175"/>
            <a:ext cx="323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9BB5A9"/>
                </a:solidFill>
              </a:defRPr>
            </a:pPr>
            <a:r>
              <a:rPr sz="825" b="1">
                <a:solidFill>
                  <a:srgbClr val="9BB5A9"/>
                </a:solidFill>
              </a:rPr>
              <a:t>RÉPONSE</a:t>
            </a:r>
          </a:p>
        </p:txBody>
      </p:sp>
      <p:sp>
        <p:nvSpPr>
          <p:cNvPr id="4" name="footer-3">
            <a:extLst xmlns:a="http://schemas.openxmlformats.org/drawingml/2006/main">
              <a:ext uri="{FF2B5EF4-FFF2-40B4-BE49-F238E27FC236}">
                <a16:creationId xmlns:a16="http://schemas.microsoft.com/office/drawing/2014/main" id="{A852A04C-EF5E-448F-B4AB-84B202D1F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9BB5A9"/>
                </a:solidFill>
              </a:defRPr>
            </a:pPr>
            <a:r>
              <a:rPr sz="750" b="0">
                <a:solidFill>
                  <a:srgbClr val="9BB5A9"/>
                </a:solidFill>
              </a:rPr>
              <a:t>PACTURION • V1.0 • 03</a:t>
            </a:r>
          </a:p>
        </p:txBody>
      </p:sp>
      <p:sp>
        <p:nvSpPr>
          <p:cNvPr id="5" name="k-h9zrl4">
            <a:extLst xmlns:a="http://schemas.openxmlformats.org/drawingml/2006/main">
              <a:ext uri="{FF2B5EF4-FFF2-40B4-BE49-F238E27FC236}">
                <a16:creationId xmlns:a16="http://schemas.microsoft.com/office/drawing/2014/main" id="{4663A1FD-7C60-4A22-960D-4EC312878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105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4D58C"/>
                </a:solidFill>
              </a:defRPr>
            </a:pPr>
            <a:r>
              <a:rPr sz="975" b="1">
                <a:solidFill>
                  <a:srgbClr val="24D58C"/>
                </a:solidFill>
              </a:rPr>
              <a:t>LA PROPOSITION PACTURION</a:t>
            </a:r>
          </a:p>
        </p:txBody>
      </p:sp>
      <p:sp>
        <p:nvSpPr>
          <p:cNvPr id="6" name="h-h9zrl4">
            <a:extLst xmlns:a="http://schemas.openxmlformats.org/drawingml/2006/main">
              <a:ext uri="{FF2B5EF4-FFF2-40B4-BE49-F238E27FC236}">
                <a16:creationId xmlns:a16="http://schemas.microsoft.com/office/drawing/2014/main" id="{53C33E65-EFB2-459F-8868-74669467A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049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7FBF9"/>
                </a:solidFill>
              </a:defRPr>
            </a:pPr>
            <a:r>
              <a:rPr sz="3150" b="1">
                <a:solidFill>
                  <a:srgbClr val="F7FBF9"/>
                </a:solidFill>
              </a:rPr>
              <a:t>Définir avant. Vérifier pendant. Expliquer après.</a:t>
            </a:r>
          </a:p>
        </p:txBody>
      </p:sp>
      <p:sp>
        <p:nvSpPr>
          <p:cNvPr id="7" name="step-0">
            <a:extLst xmlns:a="http://schemas.openxmlformats.org/drawingml/2006/main">
              <a:ext uri="{FF2B5EF4-FFF2-40B4-BE49-F238E27FC236}">
                <a16:creationId xmlns:a16="http://schemas.microsoft.com/office/drawing/2014/main" id="{ECD56661-EDC8-4DE2-B257-0D0720FF5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00375"/>
            <a:ext cx="2476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8" name="step-n-0">
            <a:extLst xmlns:a="http://schemas.openxmlformats.org/drawingml/2006/main">
              <a:ext uri="{FF2B5EF4-FFF2-40B4-BE49-F238E27FC236}">
                <a16:creationId xmlns:a16="http://schemas.microsoft.com/office/drawing/2014/main" id="{AC0743D8-869E-4EF4-A248-A3A813350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143250"/>
            <a:ext cx="76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D6B56D"/>
                </a:solidFill>
              </a:defRPr>
            </a:pPr>
            <a:r>
              <a:rPr sz="2175" b="1">
                <a:solidFill>
                  <a:srgbClr val="D6B56D"/>
                </a:solidFill>
              </a:rPr>
              <a:t>01</a:t>
            </a:r>
          </a:p>
        </p:txBody>
      </p:sp>
      <p:sp>
        <p:nvSpPr>
          <p:cNvPr id="9" name="step-l-0">
            <a:extLst xmlns:a="http://schemas.openxmlformats.org/drawingml/2006/main">
              <a:ext uri="{FF2B5EF4-FFF2-40B4-BE49-F238E27FC236}">
                <a16:creationId xmlns:a16="http://schemas.microsoft.com/office/drawing/2014/main" id="{3D56B954-2241-4E60-A5B2-45879674E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714750"/>
            <a:ext cx="2047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4D58C"/>
                </a:solidFill>
              </a:defRPr>
            </a:pPr>
            <a:r>
              <a:rPr sz="1125" b="1">
                <a:solidFill>
                  <a:srgbClr val="24D58C"/>
                </a:solidFill>
              </a:rPr>
              <a:t>ENGAGEMENT</a:t>
            </a:r>
          </a:p>
        </p:txBody>
      </p:sp>
      <p:sp>
        <p:nvSpPr>
          <p:cNvPr id="10" name="step-c-0">
            <a:extLst xmlns:a="http://schemas.openxmlformats.org/drawingml/2006/main">
              <a:ext uri="{FF2B5EF4-FFF2-40B4-BE49-F238E27FC236}">
                <a16:creationId xmlns:a16="http://schemas.microsoft.com/office/drawing/2014/main" id="{7BAE142E-EE68-45AF-A35A-408AFF230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191000"/>
            <a:ext cx="2047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F7FBF9"/>
                </a:solidFill>
              </a:defRPr>
            </a:pPr>
            <a:r>
              <a:rPr sz="1275" b="0">
                <a:solidFill>
                  <a:srgbClr val="F7FBF9"/>
                </a:solidFill>
              </a:rPr>
              <a:t>Acteurs, obligation, échéance et limites.</a:t>
            </a:r>
          </a:p>
        </p:txBody>
      </p:sp>
      <p:sp>
        <p:nvSpPr>
          <p:cNvPr id="11" name="step-1">
            <a:extLst xmlns:a="http://schemas.openxmlformats.org/drawingml/2006/main">
              <a:ext uri="{FF2B5EF4-FFF2-40B4-BE49-F238E27FC236}">
                <a16:creationId xmlns:a16="http://schemas.microsoft.com/office/drawing/2014/main" id="{31DA179B-19FD-4C3F-ABA4-67F52BAD5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3000375"/>
            <a:ext cx="2476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12" name="step-n-1">
            <a:extLst xmlns:a="http://schemas.openxmlformats.org/drawingml/2006/main">
              <a:ext uri="{FF2B5EF4-FFF2-40B4-BE49-F238E27FC236}">
                <a16:creationId xmlns:a16="http://schemas.microsoft.com/office/drawing/2014/main" id="{25E9C981-9EA9-45E8-AA22-AA353BAF1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175" y="3143250"/>
            <a:ext cx="76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D6B56D"/>
                </a:solidFill>
              </a:defRPr>
            </a:pPr>
            <a:r>
              <a:rPr sz="2175" b="1">
                <a:solidFill>
                  <a:srgbClr val="D6B56D"/>
                </a:solidFill>
              </a:rPr>
              <a:t>02</a:t>
            </a:r>
          </a:p>
        </p:txBody>
      </p:sp>
      <p:sp>
        <p:nvSpPr>
          <p:cNvPr id="13" name="step-l-1">
            <a:extLst xmlns:a="http://schemas.openxmlformats.org/drawingml/2006/main">
              <a:ext uri="{FF2B5EF4-FFF2-40B4-BE49-F238E27FC236}">
                <a16:creationId xmlns:a16="http://schemas.microsoft.com/office/drawing/2014/main" id="{EC52404C-5275-4EA6-81D5-9833F1F5F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175" y="3714750"/>
            <a:ext cx="2047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4D58C"/>
                </a:solidFill>
              </a:defRPr>
            </a:pPr>
            <a:r>
              <a:rPr sz="1125" b="1">
                <a:solidFill>
                  <a:srgbClr val="24D58C"/>
                </a:solidFill>
              </a:rPr>
              <a:t>RÈGLES</a:t>
            </a:r>
          </a:p>
        </p:txBody>
      </p:sp>
      <p:sp>
        <p:nvSpPr>
          <p:cNvPr id="14" name="step-c-1">
            <a:extLst xmlns:a="http://schemas.openxmlformats.org/drawingml/2006/main">
              <a:ext uri="{FF2B5EF4-FFF2-40B4-BE49-F238E27FC236}">
                <a16:creationId xmlns:a16="http://schemas.microsoft.com/office/drawing/2014/main" id="{5FB81129-B83E-4C55-A615-8BEEA8457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175" y="4191000"/>
            <a:ext cx="2047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F7FBF9"/>
                </a:solidFill>
              </a:defRPr>
            </a:pPr>
            <a:r>
              <a:rPr sz="1275" b="0">
                <a:solidFill>
                  <a:srgbClr val="F7FBF9"/>
                </a:solidFill>
              </a:rPr>
              <a:t>Sources admises, exceptions et politique versionnée.</a:t>
            </a:r>
          </a:p>
        </p:txBody>
      </p:sp>
      <p:sp>
        <p:nvSpPr>
          <p:cNvPr id="15" name="step-2">
            <a:extLst xmlns:a="http://schemas.openxmlformats.org/drawingml/2006/main">
              <a:ext uri="{FF2B5EF4-FFF2-40B4-BE49-F238E27FC236}">
                <a16:creationId xmlns:a16="http://schemas.microsoft.com/office/drawing/2014/main" id="{ED1957C7-7871-48B1-AD01-A790AC915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000375"/>
            <a:ext cx="2476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16" name="step-n-2">
            <a:extLst xmlns:a="http://schemas.openxmlformats.org/drawingml/2006/main">
              <a:ext uri="{FF2B5EF4-FFF2-40B4-BE49-F238E27FC236}">
                <a16:creationId xmlns:a16="http://schemas.microsoft.com/office/drawing/2014/main" id="{4AE97E9D-3126-4E07-96A3-4370EF40F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143250"/>
            <a:ext cx="76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D6B56D"/>
                </a:solidFill>
              </a:defRPr>
            </a:pPr>
            <a:r>
              <a:rPr sz="2175" b="1">
                <a:solidFill>
                  <a:srgbClr val="D6B56D"/>
                </a:solidFill>
              </a:rPr>
              <a:t>03</a:t>
            </a:r>
          </a:p>
        </p:txBody>
      </p:sp>
      <p:sp>
        <p:nvSpPr>
          <p:cNvPr id="17" name="step-l-2">
            <a:extLst xmlns:a="http://schemas.openxmlformats.org/drawingml/2006/main">
              <a:ext uri="{FF2B5EF4-FFF2-40B4-BE49-F238E27FC236}">
                <a16:creationId xmlns:a16="http://schemas.microsoft.com/office/drawing/2014/main" id="{9DF3535E-925B-45A6-BB23-7A33DCCCB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714750"/>
            <a:ext cx="2047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4D58C"/>
                </a:solidFill>
              </a:defRPr>
            </a:pPr>
            <a:r>
              <a:rPr sz="1125" b="1">
                <a:solidFill>
                  <a:srgbClr val="24D58C"/>
                </a:solidFill>
              </a:rPr>
              <a:t>PREUVES</a:t>
            </a:r>
          </a:p>
        </p:txBody>
      </p:sp>
      <p:sp>
        <p:nvSpPr>
          <p:cNvPr id="18" name="step-c-2">
            <a:extLst xmlns:a="http://schemas.openxmlformats.org/drawingml/2006/main">
              <a:ext uri="{FF2B5EF4-FFF2-40B4-BE49-F238E27FC236}">
                <a16:creationId xmlns:a16="http://schemas.microsoft.com/office/drawing/2014/main" id="{26109850-8148-4388-8401-61F888376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191000"/>
            <a:ext cx="2047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F7FBF9"/>
                </a:solidFill>
              </a:defRPr>
            </a:pPr>
            <a:r>
              <a:rPr sz="1275" b="0">
                <a:solidFill>
                  <a:srgbClr val="F7FBF9"/>
                </a:solidFill>
              </a:rPr>
              <a:t>Éléments authentifiés, normalisés et reliés.</a:t>
            </a:r>
          </a:p>
        </p:txBody>
      </p:sp>
      <p:sp>
        <p:nvSpPr>
          <p:cNvPr id="19" name="step-3">
            <a:extLst xmlns:a="http://schemas.openxmlformats.org/drawingml/2006/main">
              <a:ext uri="{FF2B5EF4-FFF2-40B4-BE49-F238E27FC236}">
                <a16:creationId xmlns:a16="http://schemas.microsoft.com/office/drawing/2014/main" id="{D4B40140-A997-4793-9600-76270C4E0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3000375"/>
            <a:ext cx="2476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20" name="step-n-3">
            <a:extLst xmlns:a="http://schemas.openxmlformats.org/drawingml/2006/main">
              <a:ext uri="{FF2B5EF4-FFF2-40B4-BE49-F238E27FC236}">
                <a16:creationId xmlns:a16="http://schemas.microsoft.com/office/drawing/2014/main" id="{A623F6C8-2663-4F74-ACC6-6321CD795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143250"/>
            <a:ext cx="762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D6B56D"/>
                </a:solidFill>
              </a:defRPr>
            </a:pPr>
            <a:r>
              <a:rPr sz="2175" b="1">
                <a:solidFill>
                  <a:srgbClr val="D6B56D"/>
                </a:solidFill>
              </a:rPr>
              <a:t>04</a:t>
            </a:r>
          </a:p>
        </p:txBody>
      </p:sp>
      <p:sp>
        <p:nvSpPr>
          <p:cNvPr id="21" name="step-l-3">
            <a:extLst xmlns:a="http://schemas.openxmlformats.org/drawingml/2006/main">
              <a:ext uri="{FF2B5EF4-FFF2-40B4-BE49-F238E27FC236}">
                <a16:creationId xmlns:a16="http://schemas.microsoft.com/office/drawing/2014/main" id="{C11BD821-A6FB-47CA-8202-CE2674233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714750"/>
            <a:ext cx="2047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4D58C"/>
                </a:solidFill>
              </a:defRPr>
            </a:pPr>
            <a:r>
              <a:rPr sz="1125" b="1">
                <a:solidFill>
                  <a:srgbClr val="24D58C"/>
                </a:solidFill>
              </a:rPr>
              <a:t>DÉCISION</a:t>
            </a:r>
          </a:p>
        </p:txBody>
      </p:sp>
      <p:sp>
        <p:nvSpPr>
          <p:cNvPr id="22" name="step-c-3">
            <a:extLst xmlns:a="http://schemas.openxmlformats.org/drawingml/2006/main">
              <a:ext uri="{FF2B5EF4-FFF2-40B4-BE49-F238E27FC236}">
                <a16:creationId xmlns:a16="http://schemas.microsoft.com/office/drawing/2014/main" id="{230908EC-405B-4E3A-A1C2-01A17BD44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4191000"/>
            <a:ext cx="2047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F7FBF9"/>
                </a:solidFill>
              </a:defRPr>
            </a:pPr>
            <a:r>
              <a:rPr sz="1275" b="0">
                <a:solidFill>
                  <a:srgbClr val="F7FBF9"/>
                </a:solidFill>
              </a:rPr>
              <a:t>Résultat borné avec chemin d’audit reproductible.</a:t>
            </a:r>
          </a:p>
        </p:txBody>
      </p:sp>
    </p:spTree>
    <p:extLst>
      <p:ext uri="{BB962C8B-B14F-4D97-AF65-F5344CB8AC3E}">
        <p14:creationId xmlns:p14="http://schemas.microsoft.com/office/powerpoint/2010/main" val="18831118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15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op-rule-4">
            <a:extLst xmlns:a="http://schemas.openxmlformats.org/drawingml/2006/main">
              <a:ext uri="{FF2B5EF4-FFF2-40B4-BE49-F238E27FC236}">
                <a16:creationId xmlns:a16="http://schemas.microsoft.com/office/drawing/2014/main" id="{F9856C85-B17E-45EE-902B-5A0A15733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4">
            <a:extLst xmlns:a="http://schemas.openxmlformats.org/drawingml/2006/main">
              <a:ext uri="{FF2B5EF4-FFF2-40B4-BE49-F238E27FC236}">
                <a16:creationId xmlns:a16="http://schemas.microsoft.com/office/drawing/2014/main" id="{3D7BD43D-5AC6-49C8-99C4-52B6CD882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2D99A"/>
                </a:solidFill>
              </a:defRPr>
            </a:pPr>
            <a:r>
              <a:rPr sz="1425" b="1">
                <a:solidFill>
                  <a:srgbClr val="F2D99A"/>
                </a:solidFill>
              </a:rPr>
              <a:t>PACTURION</a:t>
            </a:r>
          </a:p>
        </p:txBody>
      </p:sp>
      <p:sp>
        <p:nvSpPr>
          <p:cNvPr id="3" name="section-4">
            <a:extLst xmlns:a="http://schemas.openxmlformats.org/drawingml/2006/main">
              <a:ext uri="{FF2B5EF4-FFF2-40B4-BE49-F238E27FC236}">
                <a16:creationId xmlns:a16="http://schemas.microsoft.com/office/drawing/2014/main" id="{2D7390F5-C062-45C8-AA4C-467EEF0FE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7175"/>
            <a:ext cx="323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9BB5A9"/>
                </a:solidFill>
              </a:defRPr>
            </a:pPr>
            <a:r>
              <a:rPr sz="825" b="1">
                <a:solidFill>
                  <a:srgbClr val="9BB5A9"/>
                </a:solidFill>
              </a:rPr>
              <a:t>ARCHITECTURE</a:t>
            </a:r>
          </a:p>
        </p:txBody>
      </p:sp>
      <p:sp>
        <p:nvSpPr>
          <p:cNvPr id="4" name="footer-4">
            <a:extLst xmlns:a="http://schemas.openxmlformats.org/drawingml/2006/main">
              <a:ext uri="{FF2B5EF4-FFF2-40B4-BE49-F238E27FC236}">
                <a16:creationId xmlns:a16="http://schemas.microsoft.com/office/drawing/2014/main" id="{1E01A406-1933-45AC-B7FF-06A40D1D6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9BB5A9"/>
                </a:solidFill>
              </a:defRPr>
            </a:pPr>
            <a:r>
              <a:rPr sz="750" b="0">
                <a:solidFill>
                  <a:srgbClr val="9BB5A9"/>
                </a:solidFill>
              </a:rPr>
              <a:t>PACTURION • V1.0 • 04</a:t>
            </a:r>
          </a:p>
        </p:txBody>
      </p:sp>
      <p:sp>
        <p:nvSpPr>
          <p:cNvPr id="5" name="k-n1c85f">
            <a:extLst xmlns:a="http://schemas.openxmlformats.org/drawingml/2006/main">
              <a:ext uri="{FF2B5EF4-FFF2-40B4-BE49-F238E27FC236}">
                <a16:creationId xmlns:a16="http://schemas.microsoft.com/office/drawing/2014/main" id="{BDF79C13-5D29-43AF-9920-4A5116942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105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4D58C"/>
                </a:solidFill>
              </a:defRPr>
            </a:pPr>
            <a:r>
              <a:rPr sz="975" b="1">
                <a:solidFill>
                  <a:srgbClr val="24D58C"/>
                </a:solidFill>
              </a:rPr>
              <a:t>DEUX NIVEAUX, AUCUNE CONFUSION</a:t>
            </a:r>
          </a:p>
        </p:txBody>
      </p:sp>
      <p:sp>
        <p:nvSpPr>
          <p:cNvPr id="6" name="h-n1c85f">
            <a:extLst xmlns:a="http://schemas.openxmlformats.org/drawingml/2006/main">
              <a:ext uri="{FF2B5EF4-FFF2-40B4-BE49-F238E27FC236}">
                <a16:creationId xmlns:a16="http://schemas.microsoft.com/office/drawing/2014/main" id="{2C436923-26D1-4B4D-BD21-EF0B4905D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049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7FBF9"/>
                </a:solidFill>
              </a:defRPr>
            </a:pPr>
            <a:r>
              <a:rPr sz="3150" b="1">
                <a:solidFill>
                  <a:srgbClr val="F7FBF9"/>
                </a:solidFill>
              </a:rPr>
              <a:t>Pacturion porte le marché. VERIDIA Protocol porte l’infrastructure.</a:t>
            </a:r>
          </a:p>
        </p:txBody>
      </p:sp>
      <p:sp>
        <p:nvSpPr>
          <p:cNvPr id="7" name="arch-a-bg">
            <a:extLst xmlns:a="http://schemas.openxmlformats.org/drawingml/2006/main">
              <a:ext uri="{FF2B5EF4-FFF2-40B4-BE49-F238E27FC236}">
                <a16:creationId xmlns:a16="http://schemas.microsoft.com/office/drawing/2014/main" id="{69A2F4D5-B336-43CE-9324-D0AAA48C7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52750"/>
            <a:ext cx="476250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8" name="arch-a-bar">
            <a:extLst xmlns:a="http://schemas.openxmlformats.org/drawingml/2006/main">
              <a:ext uri="{FF2B5EF4-FFF2-40B4-BE49-F238E27FC236}">
                <a16:creationId xmlns:a16="http://schemas.microsoft.com/office/drawing/2014/main" id="{F5BEFC4D-F7FB-4019-A7B3-847E09E94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52750"/>
            <a:ext cx="66675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arch-a-label">
            <a:extLst xmlns:a="http://schemas.openxmlformats.org/drawingml/2006/main">
              <a:ext uri="{FF2B5EF4-FFF2-40B4-BE49-F238E27FC236}">
                <a16:creationId xmlns:a16="http://schemas.microsoft.com/office/drawing/2014/main" id="{27C5539B-F3F2-49DE-9D0F-FD9F3BAE9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124200"/>
            <a:ext cx="430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6B56D"/>
                </a:solidFill>
              </a:defRPr>
            </a:pPr>
            <a:r>
              <a:rPr sz="900" b="1">
                <a:solidFill>
                  <a:srgbClr val="D6B56D"/>
                </a:solidFill>
              </a:rPr>
              <a:t>PACTURION</a:t>
            </a:r>
          </a:p>
        </p:txBody>
      </p:sp>
      <p:sp>
        <p:nvSpPr>
          <p:cNvPr id="10" name="arch-a-copy">
            <a:extLst xmlns:a="http://schemas.openxmlformats.org/drawingml/2006/main">
              <a:ext uri="{FF2B5EF4-FFF2-40B4-BE49-F238E27FC236}">
                <a16:creationId xmlns:a16="http://schemas.microsoft.com/office/drawing/2014/main" id="{F4D9D268-C73E-48ED-A36B-13F85D6CB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448050"/>
            <a:ext cx="43053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7FBF9"/>
                </a:solidFill>
              </a:defRPr>
            </a:pPr>
            <a:r>
              <a:rPr sz="1350" b="0">
                <a:solidFill>
                  <a:srgbClr val="F7FBF9"/>
                </a:solidFill>
              </a:rPr>
              <a:t>Vision • qualification des workflows • expérience partenaire • pilotes • rapports • accompagnement</a:t>
            </a:r>
          </a:p>
        </p:txBody>
      </p:sp>
      <p:sp>
        <p:nvSpPr>
          <p:cNvPr id="11" name="arch-b-bg">
            <a:extLst xmlns:a="http://schemas.openxmlformats.org/drawingml/2006/main">
              <a:ext uri="{FF2B5EF4-FFF2-40B4-BE49-F238E27FC236}">
                <a16:creationId xmlns:a16="http://schemas.microsoft.com/office/drawing/2014/main" id="{C9C8D02E-52D5-4FBC-BE81-B402E91B5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952750"/>
            <a:ext cx="4762500" cy="2381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12" name="arch-b-bar">
            <a:extLst xmlns:a="http://schemas.openxmlformats.org/drawingml/2006/main">
              <a:ext uri="{FF2B5EF4-FFF2-40B4-BE49-F238E27FC236}">
                <a16:creationId xmlns:a16="http://schemas.microsoft.com/office/drawing/2014/main" id="{581CECBD-AECE-4560-BCE0-E1CA32194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952750"/>
            <a:ext cx="66675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D5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arch-b-label">
            <a:extLst xmlns:a="http://schemas.openxmlformats.org/drawingml/2006/main">
              <a:ext uri="{FF2B5EF4-FFF2-40B4-BE49-F238E27FC236}">
                <a16:creationId xmlns:a16="http://schemas.microsoft.com/office/drawing/2014/main" id="{74D72002-3727-4ECE-B5CD-F157E97EF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124200"/>
            <a:ext cx="430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24D58C"/>
                </a:solidFill>
              </a:defRPr>
            </a:pPr>
            <a:r>
              <a:rPr sz="900" b="1">
                <a:solidFill>
                  <a:srgbClr val="24D58C"/>
                </a:solidFill>
              </a:rPr>
              <a:t>VERIDIA PROTOCOL</a:t>
            </a:r>
          </a:p>
        </p:txBody>
      </p:sp>
      <p:sp>
        <p:nvSpPr>
          <p:cNvPr id="14" name="arch-b-copy">
            <a:extLst xmlns:a="http://schemas.openxmlformats.org/drawingml/2006/main">
              <a:ext uri="{FF2B5EF4-FFF2-40B4-BE49-F238E27FC236}">
                <a16:creationId xmlns:a16="http://schemas.microsoft.com/office/drawing/2014/main" id="{A47605BC-0633-4A2D-B31A-8F194F455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448050"/>
            <a:ext cx="43053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7FBF9"/>
                </a:solidFill>
              </a:defRPr>
            </a:pPr>
            <a:r>
              <a:rPr sz="1350" b="0">
                <a:solidFill>
                  <a:srgbClr val="F7FBF9"/>
                </a:solidFill>
              </a:rPr>
              <a:t>Identité et API • moteur de preuve • collecteurs • indexer • persistance • contrats EVM • opérations</a:t>
            </a:r>
          </a:p>
        </p:txBody>
      </p:sp>
      <p:sp>
        <p:nvSpPr>
          <p:cNvPr id="15" name="arch-note">
            <a:extLst xmlns:a="http://schemas.openxmlformats.org/drawingml/2006/main">
              <a:ext uri="{FF2B5EF4-FFF2-40B4-BE49-F238E27FC236}">
                <a16:creationId xmlns:a16="http://schemas.microsoft.com/office/drawing/2014/main" id="{0AE955A4-6FE1-4801-80C6-D0A3FDDE7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600700"/>
            <a:ext cx="933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9BB5A9"/>
                </a:solidFill>
              </a:defRPr>
            </a:pPr>
            <a:r>
              <a:rPr sz="1200" b="0">
                <a:solidFill>
                  <a:srgbClr val="9BB5A9"/>
                </a:solidFill>
              </a:rPr>
              <a:t>ALPHA reste le nom de travail de l’hypothèse produit prioritaire — pas un produit public validé.</a:t>
            </a:r>
          </a:p>
        </p:txBody>
      </p:sp>
    </p:spTree>
    <p:extLst>
      <p:ext uri="{BB962C8B-B14F-4D97-AF65-F5344CB8AC3E}">
        <p14:creationId xmlns:p14="http://schemas.microsoft.com/office/powerpoint/2010/main" val="5946724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615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op-rule-5">
            <a:extLst xmlns:a="http://schemas.openxmlformats.org/drawingml/2006/main">
              <a:ext uri="{FF2B5EF4-FFF2-40B4-BE49-F238E27FC236}">
                <a16:creationId xmlns:a16="http://schemas.microsoft.com/office/drawing/2014/main" id="{7E75CEA3-2DE6-45F4-9491-F51097A4C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5">
            <a:extLst xmlns:a="http://schemas.openxmlformats.org/drawingml/2006/main">
              <a:ext uri="{FF2B5EF4-FFF2-40B4-BE49-F238E27FC236}">
                <a16:creationId xmlns:a16="http://schemas.microsoft.com/office/drawing/2014/main" id="{866BBA3B-79F8-445C-BEBD-AE43654EB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2D99A"/>
                </a:solidFill>
              </a:defRPr>
            </a:pPr>
            <a:r>
              <a:rPr sz="1425" b="1">
                <a:solidFill>
                  <a:srgbClr val="F2D99A"/>
                </a:solidFill>
              </a:rPr>
              <a:t>PACTURION</a:t>
            </a:r>
          </a:p>
        </p:txBody>
      </p:sp>
      <p:sp>
        <p:nvSpPr>
          <p:cNvPr id="3" name="section-5">
            <a:extLst xmlns:a="http://schemas.openxmlformats.org/drawingml/2006/main">
              <a:ext uri="{FF2B5EF4-FFF2-40B4-BE49-F238E27FC236}">
                <a16:creationId xmlns:a16="http://schemas.microsoft.com/office/drawing/2014/main" id="{53F79BED-709C-4A16-BC66-6D4602622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7175"/>
            <a:ext cx="323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9BB5A9"/>
                </a:solidFill>
              </a:defRPr>
            </a:pPr>
            <a:r>
              <a:rPr sz="825" b="1">
                <a:solidFill>
                  <a:srgbClr val="9BB5A9"/>
                </a:solidFill>
              </a:rPr>
              <a:t>PERTINENCE</a:t>
            </a:r>
          </a:p>
        </p:txBody>
      </p:sp>
      <p:sp>
        <p:nvSpPr>
          <p:cNvPr id="4" name="footer-5">
            <a:extLst xmlns:a="http://schemas.openxmlformats.org/drawingml/2006/main">
              <a:ext uri="{FF2B5EF4-FFF2-40B4-BE49-F238E27FC236}">
                <a16:creationId xmlns:a16="http://schemas.microsoft.com/office/drawing/2014/main" id="{456C5422-924D-4F7F-868B-7C8AE2D8F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9BB5A9"/>
                </a:solidFill>
              </a:defRPr>
            </a:pPr>
            <a:r>
              <a:rPr sz="750" b="0">
                <a:solidFill>
                  <a:srgbClr val="9BB5A9"/>
                </a:solidFill>
              </a:rPr>
              <a:t>PACTURION • V1.0 • 05</a:t>
            </a:r>
          </a:p>
        </p:txBody>
      </p:sp>
      <p:sp>
        <p:nvSpPr>
          <p:cNvPr id="5" name="k-petkuj">
            <a:extLst xmlns:a="http://schemas.openxmlformats.org/drawingml/2006/main">
              <a:ext uri="{FF2B5EF4-FFF2-40B4-BE49-F238E27FC236}">
                <a16:creationId xmlns:a16="http://schemas.microsoft.com/office/drawing/2014/main" id="{DCC73C92-28BB-401D-8727-10FBABF5A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105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4D58C"/>
                </a:solidFill>
              </a:defRPr>
            </a:pPr>
            <a:r>
              <a:rPr sz="975" b="1">
                <a:solidFill>
                  <a:srgbClr val="24D58C"/>
                </a:solidFill>
              </a:rPr>
              <a:t>LA BLOCKCHAIN N’EST PAS LE PRODUIT</a:t>
            </a:r>
          </a:p>
        </p:txBody>
      </p:sp>
      <p:sp>
        <p:nvSpPr>
          <p:cNvPr id="6" name="h-petkuj">
            <a:extLst xmlns:a="http://schemas.openxmlformats.org/drawingml/2006/main">
              <a:ext uri="{FF2B5EF4-FFF2-40B4-BE49-F238E27FC236}">
                <a16:creationId xmlns:a16="http://schemas.microsoft.com/office/drawing/2014/main" id="{34A42039-BD26-4F83-9AC2-67F2DE2AC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049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7FBF9"/>
                </a:solidFill>
              </a:defRPr>
            </a:pPr>
            <a:r>
              <a:rPr sz="3150" b="1">
                <a:solidFill>
                  <a:srgbClr val="F7FBF9"/>
                </a:solidFill>
              </a:rPr>
              <a:t>Elle n’est utile que si elle réduit un coût de confiance réel.</a:t>
            </a:r>
          </a:p>
        </p:txBody>
      </p:sp>
      <p:sp>
        <p:nvSpPr>
          <p:cNvPr id="7" name="yes-bg">
            <a:extLst xmlns:a="http://schemas.openxmlformats.org/drawingml/2006/main">
              <a:ext uri="{FF2B5EF4-FFF2-40B4-BE49-F238E27FC236}">
                <a16:creationId xmlns:a16="http://schemas.microsoft.com/office/drawing/2014/main" id="{D0E8C69F-48D0-497F-9950-728A4750A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09875"/>
            <a:ext cx="4953000" cy="2714625"/>
          </a:xfrm>
          <a:prstGeom xmlns:a="http://schemas.openxmlformats.org/drawingml/2006/main" prst="roundRect">
            <a:avLst>
              <a:gd name="adj" fmla="val 2807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8" name="yes-bar">
            <a:extLst xmlns:a="http://schemas.openxmlformats.org/drawingml/2006/main">
              <a:ext uri="{FF2B5EF4-FFF2-40B4-BE49-F238E27FC236}">
                <a16:creationId xmlns:a16="http://schemas.microsoft.com/office/drawing/2014/main" id="{38C39362-7595-49DE-BF95-30397009B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09875"/>
            <a:ext cx="66675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D5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yes-label">
            <a:extLst xmlns:a="http://schemas.openxmlformats.org/drawingml/2006/main">
              <a:ext uri="{FF2B5EF4-FFF2-40B4-BE49-F238E27FC236}">
                <a16:creationId xmlns:a16="http://schemas.microsoft.com/office/drawing/2014/main" id="{056BAE89-46D2-4732-97AC-535758EF7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981325"/>
            <a:ext cx="449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24D58C"/>
                </a:solidFill>
              </a:defRPr>
            </a:pPr>
            <a:r>
              <a:rPr sz="900" b="1">
                <a:solidFill>
                  <a:srgbClr val="24D58C"/>
                </a:solidFill>
              </a:rPr>
              <a:t>BON CAS</a:t>
            </a:r>
          </a:p>
        </p:txBody>
      </p:sp>
      <p:sp>
        <p:nvSpPr>
          <p:cNvPr id="10" name="yes-copy">
            <a:extLst xmlns:a="http://schemas.openxmlformats.org/drawingml/2006/main">
              <a:ext uri="{FF2B5EF4-FFF2-40B4-BE49-F238E27FC236}">
                <a16:creationId xmlns:a16="http://schemas.microsoft.com/office/drawing/2014/main" id="{21BC97AC-C9B4-4D28-961C-D4AA388E7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05175"/>
            <a:ext cx="4495800" cy="2066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7FBF9"/>
                </a:solidFill>
              </a:defRPr>
            </a:pPr>
            <a:r>
              <a:rPr sz="1350" b="0">
                <a:solidFill>
                  <a:srgbClr val="F7FBF9"/>
                </a:solidFill>
              </a:rPr>
              <a:t>Plusieurs parties • historique commun • échéance vérifiable • règles gelées • conséquence autorisée et bornée</a:t>
            </a:r>
          </a:p>
        </p:txBody>
      </p:sp>
      <p:sp>
        <p:nvSpPr>
          <p:cNvPr id="11" name="no-bg">
            <a:extLst xmlns:a="http://schemas.openxmlformats.org/drawingml/2006/main">
              <a:ext uri="{FF2B5EF4-FFF2-40B4-BE49-F238E27FC236}">
                <a16:creationId xmlns:a16="http://schemas.microsoft.com/office/drawing/2014/main" id="{A4C57170-CA26-461A-B8EE-A339A6C8A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809875"/>
            <a:ext cx="4953000" cy="2714625"/>
          </a:xfrm>
          <a:prstGeom xmlns:a="http://schemas.openxmlformats.org/drawingml/2006/main" prst="roundRect">
            <a:avLst>
              <a:gd name="adj" fmla="val 2807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12" name="no-bar">
            <a:extLst xmlns:a="http://schemas.openxmlformats.org/drawingml/2006/main">
              <a:ext uri="{FF2B5EF4-FFF2-40B4-BE49-F238E27FC236}">
                <a16:creationId xmlns:a16="http://schemas.microsoft.com/office/drawing/2014/main" id="{F0A97FA7-CC56-4531-9183-C12861CD0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809875"/>
            <a:ext cx="66675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6A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no-label">
            <a:extLst xmlns:a="http://schemas.openxmlformats.org/drawingml/2006/main">
              <a:ext uri="{FF2B5EF4-FFF2-40B4-BE49-F238E27FC236}">
                <a16:creationId xmlns:a16="http://schemas.microsoft.com/office/drawing/2014/main" id="{9D8AB478-E708-4B65-8696-B68808222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981325"/>
            <a:ext cx="449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96A6A"/>
                </a:solidFill>
              </a:defRPr>
            </a:pPr>
            <a:r>
              <a:rPr sz="900" b="1">
                <a:solidFill>
                  <a:srgbClr val="D96A6A"/>
                </a:solidFill>
              </a:rPr>
              <a:t>MAUVAIS CAS</a:t>
            </a:r>
          </a:p>
        </p:txBody>
      </p:sp>
      <p:sp>
        <p:nvSpPr>
          <p:cNvPr id="14" name="no-copy">
            <a:extLst xmlns:a="http://schemas.openxmlformats.org/drawingml/2006/main">
              <a:ext uri="{FF2B5EF4-FFF2-40B4-BE49-F238E27FC236}">
                <a16:creationId xmlns:a16="http://schemas.microsoft.com/office/drawing/2014/main" id="{0AEB71C7-49F4-466D-BF97-2E102A20C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305175"/>
            <a:ext cx="4495800" cy="2066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7FBF9"/>
                </a:solidFill>
              </a:defRPr>
            </a:pPr>
            <a:r>
              <a:rPr sz="1350" b="0">
                <a:solidFill>
                  <a:srgbClr val="F7FBF9"/>
                </a:solidFill>
              </a:rPr>
              <a:t>Un opérateur unique suffit • faits subjectifs • aucune douleur mesurable • simple effet de mode • complexité supérieure</a:t>
            </a:r>
          </a:p>
        </p:txBody>
      </p:sp>
      <p:sp>
        <p:nvSpPr>
          <p:cNvPr id="15" name="fail">
            <a:extLst xmlns:a="http://schemas.openxmlformats.org/drawingml/2006/main">
              <a:ext uri="{FF2B5EF4-FFF2-40B4-BE49-F238E27FC236}">
                <a16:creationId xmlns:a16="http://schemas.microsoft.com/office/drawing/2014/main" id="{21DCE1B1-1F54-4000-B445-9092201CE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772150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2D99A"/>
                </a:solidFill>
              </a:defRPr>
            </a:pPr>
            <a:r>
              <a:rPr sz="1200" b="1">
                <a:solidFill>
                  <a:srgbClr val="F2D99A"/>
                </a:solidFill>
              </a:rPr>
              <a:t>Si une base de données ou un contrat classique résout mieux le problème, Pacturion doit refuser le cas.</a:t>
            </a:r>
          </a:p>
        </p:txBody>
      </p:sp>
    </p:spTree>
    <p:extLst>
      <p:ext uri="{BB962C8B-B14F-4D97-AF65-F5344CB8AC3E}">
        <p14:creationId xmlns:p14="http://schemas.microsoft.com/office/powerpoint/2010/main" val="18791135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615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top-rule-6">
            <a:extLst xmlns:a="http://schemas.openxmlformats.org/drawingml/2006/main">
              <a:ext uri="{FF2B5EF4-FFF2-40B4-BE49-F238E27FC236}">
                <a16:creationId xmlns:a16="http://schemas.microsoft.com/office/drawing/2014/main" id="{1D987092-E8E9-4DCC-99D3-0EEFA7404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6">
            <a:extLst xmlns:a="http://schemas.openxmlformats.org/drawingml/2006/main">
              <a:ext uri="{FF2B5EF4-FFF2-40B4-BE49-F238E27FC236}">
                <a16:creationId xmlns:a16="http://schemas.microsoft.com/office/drawing/2014/main" id="{53C27F7E-8671-47C9-8905-67588B496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2D99A"/>
                </a:solidFill>
              </a:defRPr>
            </a:pPr>
            <a:r>
              <a:rPr sz="1425" b="1">
                <a:solidFill>
                  <a:srgbClr val="F2D99A"/>
                </a:solidFill>
              </a:rPr>
              <a:t>PACTURION</a:t>
            </a:r>
          </a:p>
        </p:txBody>
      </p:sp>
      <p:sp>
        <p:nvSpPr>
          <p:cNvPr id="3" name="section-6">
            <a:extLst xmlns:a="http://schemas.openxmlformats.org/drawingml/2006/main">
              <a:ext uri="{FF2B5EF4-FFF2-40B4-BE49-F238E27FC236}">
                <a16:creationId xmlns:a16="http://schemas.microsoft.com/office/drawing/2014/main" id="{3EC51033-B703-44CA-B528-1FB45F254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7175"/>
            <a:ext cx="323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9BB5A9"/>
                </a:solidFill>
              </a:defRPr>
            </a:pPr>
            <a:r>
              <a:rPr sz="825" b="1">
                <a:solidFill>
                  <a:srgbClr val="9BB5A9"/>
                </a:solidFill>
              </a:rPr>
              <a:t>PILOTE</a:t>
            </a:r>
          </a:p>
        </p:txBody>
      </p:sp>
      <p:sp>
        <p:nvSpPr>
          <p:cNvPr id="4" name="footer-6">
            <a:extLst xmlns:a="http://schemas.openxmlformats.org/drawingml/2006/main">
              <a:ext uri="{FF2B5EF4-FFF2-40B4-BE49-F238E27FC236}">
                <a16:creationId xmlns:a16="http://schemas.microsoft.com/office/drawing/2014/main" id="{065DCAD9-2B1E-4F67-AF52-78E9E88CD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9BB5A9"/>
                </a:solidFill>
              </a:defRPr>
            </a:pPr>
            <a:r>
              <a:rPr sz="750" b="0">
                <a:solidFill>
                  <a:srgbClr val="9BB5A9"/>
                </a:solidFill>
              </a:rPr>
              <a:t>PACTURION • V1.0 • 06</a:t>
            </a:r>
          </a:p>
        </p:txBody>
      </p:sp>
      <p:sp>
        <p:nvSpPr>
          <p:cNvPr id="5" name="k-oyqqyf">
            <a:extLst xmlns:a="http://schemas.openxmlformats.org/drawingml/2006/main">
              <a:ext uri="{FF2B5EF4-FFF2-40B4-BE49-F238E27FC236}">
                <a16:creationId xmlns:a16="http://schemas.microsoft.com/office/drawing/2014/main" id="{A745D495-570A-4F07-895F-0F9F739D2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105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4D58C"/>
                </a:solidFill>
              </a:defRPr>
            </a:pPr>
            <a:r>
              <a:rPr sz="975" b="1">
                <a:solidFill>
                  <a:srgbClr val="24D58C"/>
                </a:solidFill>
              </a:rPr>
              <a:t>UN TEST BORNÉ, PAS UNE PROMESSE DE PRODUCTION</a:t>
            </a:r>
          </a:p>
        </p:txBody>
      </p:sp>
      <p:sp>
        <p:nvSpPr>
          <p:cNvPr id="6" name="h-oyqqyf">
            <a:extLst xmlns:a="http://schemas.openxmlformats.org/drawingml/2006/main">
              <a:ext uri="{FF2B5EF4-FFF2-40B4-BE49-F238E27FC236}">
                <a16:creationId xmlns:a16="http://schemas.microsoft.com/office/drawing/2014/main" id="{D320A35C-BFBC-4BE6-85C0-35968D4CC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049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7FBF9"/>
                </a:solidFill>
              </a:defRPr>
            </a:pPr>
            <a:r>
              <a:rPr sz="3150" b="1">
                <a:solidFill>
                  <a:srgbClr val="F7FBF9"/>
                </a:solidFill>
              </a:rPr>
              <a:t>Quatre semaines pour produire une décision exploitable.</a:t>
            </a:r>
          </a:p>
        </p:txBody>
      </p:sp>
      <p:sp>
        <p:nvSpPr>
          <p:cNvPr id="7" name="pc-0-bg">
            <a:extLst xmlns:a="http://schemas.openxmlformats.org/drawingml/2006/main">
              <a:ext uri="{FF2B5EF4-FFF2-40B4-BE49-F238E27FC236}">
                <a16:creationId xmlns:a16="http://schemas.microsoft.com/office/drawing/2014/main" id="{2FA0640C-6B26-47EB-AB91-E8C9AF22D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05125"/>
            <a:ext cx="333375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8" name="pc-0-bar">
            <a:extLst xmlns:a="http://schemas.openxmlformats.org/drawingml/2006/main">
              <a:ext uri="{FF2B5EF4-FFF2-40B4-BE49-F238E27FC236}">
                <a16:creationId xmlns:a16="http://schemas.microsoft.com/office/drawing/2014/main" id="{DB7AE50B-D756-49F0-A377-0B350A758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05125"/>
            <a:ext cx="6667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D5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pc-0-label">
            <a:extLst xmlns:a="http://schemas.openxmlformats.org/drawingml/2006/main">
              <a:ext uri="{FF2B5EF4-FFF2-40B4-BE49-F238E27FC236}">
                <a16:creationId xmlns:a16="http://schemas.microsoft.com/office/drawing/2014/main" id="{0042D196-5DAB-43B7-ABDD-21F85C0BC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076575"/>
            <a:ext cx="2876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24D58C"/>
                </a:solidFill>
              </a:defRPr>
            </a:pPr>
            <a:r>
              <a:rPr sz="900" b="1">
                <a:solidFill>
                  <a:srgbClr val="24D58C"/>
                </a:solidFill>
              </a:rPr>
              <a:t>DURÉE</a:t>
            </a:r>
          </a:p>
        </p:txBody>
      </p:sp>
      <p:sp>
        <p:nvSpPr>
          <p:cNvPr id="10" name="pc-0-copy">
            <a:extLst xmlns:a="http://schemas.openxmlformats.org/drawingml/2006/main">
              <a:ext uri="{FF2B5EF4-FFF2-40B4-BE49-F238E27FC236}">
                <a16:creationId xmlns:a16="http://schemas.microsoft.com/office/drawing/2014/main" id="{4AB32763-F302-45E2-B30D-1A91B433D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400425"/>
            <a:ext cx="28765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7FBF9"/>
                </a:solidFill>
              </a:defRPr>
            </a:pPr>
            <a:r>
              <a:rPr sz="1350" b="0">
                <a:solidFill>
                  <a:srgbClr val="F7FBF9"/>
                </a:solidFill>
              </a:rPr>
              <a:t>4 semaines</a:t>
            </a:r>
          </a:p>
        </p:txBody>
      </p:sp>
      <p:sp>
        <p:nvSpPr>
          <p:cNvPr id="11" name="pc-1-bg">
            <a:extLst xmlns:a="http://schemas.openxmlformats.org/drawingml/2006/main">
              <a:ext uri="{FF2B5EF4-FFF2-40B4-BE49-F238E27FC236}">
                <a16:creationId xmlns:a16="http://schemas.microsoft.com/office/drawing/2014/main" id="{333CE2A2-F75D-4351-81F9-58C1DB59D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905125"/>
            <a:ext cx="333375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12" name="pc-1-bar">
            <a:extLst xmlns:a="http://schemas.openxmlformats.org/drawingml/2006/main">
              <a:ext uri="{FF2B5EF4-FFF2-40B4-BE49-F238E27FC236}">
                <a16:creationId xmlns:a16="http://schemas.microsoft.com/office/drawing/2014/main" id="{086EEBC9-3AE4-4D0B-A74C-F4F5666FF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905125"/>
            <a:ext cx="6667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D5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pc-1-label">
            <a:extLst xmlns:a="http://schemas.openxmlformats.org/drawingml/2006/main">
              <a:ext uri="{FF2B5EF4-FFF2-40B4-BE49-F238E27FC236}">
                <a16:creationId xmlns:a16="http://schemas.microsoft.com/office/drawing/2014/main" id="{76B80BB1-D7A2-4270-A5F0-7C8D95A1F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076575"/>
            <a:ext cx="2876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24D58C"/>
                </a:solidFill>
              </a:defRPr>
            </a:pPr>
            <a:r>
              <a:rPr sz="900" b="1">
                <a:solidFill>
                  <a:srgbClr val="24D58C"/>
                </a:solidFill>
              </a:rPr>
              <a:t>CAS</a:t>
            </a:r>
          </a:p>
        </p:txBody>
      </p:sp>
      <p:sp>
        <p:nvSpPr>
          <p:cNvPr id="14" name="pc-1-copy">
            <a:extLst xmlns:a="http://schemas.openxmlformats.org/drawingml/2006/main">
              <a:ext uri="{FF2B5EF4-FFF2-40B4-BE49-F238E27FC236}">
                <a16:creationId xmlns:a16="http://schemas.microsoft.com/office/drawing/2014/main" id="{F11B52EE-DC56-47CA-834F-04E9B5602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400425"/>
            <a:ext cx="28765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7FBF9"/>
                </a:solidFill>
              </a:defRPr>
            </a:pPr>
            <a:r>
              <a:rPr sz="1350" b="0">
                <a:solidFill>
                  <a:srgbClr val="F7FBF9"/>
                </a:solidFill>
              </a:rPr>
              <a:t>1 workflow • ≥5 cas</a:t>
            </a:r>
          </a:p>
        </p:txBody>
      </p:sp>
      <p:sp>
        <p:nvSpPr>
          <p:cNvPr id="15" name="pc-2-bg">
            <a:extLst xmlns:a="http://schemas.openxmlformats.org/drawingml/2006/main">
              <a:ext uri="{FF2B5EF4-FFF2-40B4-BE49-F238E27FC236}">
                <a16:creationId xmlns:a16="http://schemas.microsoft.com/office/drawing/2014/main" id="{9B04138C-544F-4955-98C6-94CA0B2FA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905125"/>
            <a:ext cx="333375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16" name="pc-2-bar">
            <a:extLst xmlns:a="http://schemas.openxmlformats.org/drawingml/2006/main">
              <a:ext uri="{FF2B5EF4-FFF2-40B4-BE49-F238E27FC236}">
                <a16:creationId xmlns:a16="http://schemas.microsoft.com/office/drawing/2014/main" id="{E1698170-92FF-48FE-892A-38D94F6A2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905125"/>
            <a:ext cx="6667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D5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pc-2-label">
            <a:extLst xmlns:a="http://schemas.openxmlformats.org/drawingml/2006/main">
              <a:ext uri="{FF2B5EF4-FFF2-40B4-BE49-F238E27FC236}">
                <a16:creationId xmlns:a16="http://schemas.microsoft.com/office/drawing/2014/main" id="{35D61BD0-6587-4951-872E-66FC3CADA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076575"/>
            <a:ext cx="2876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24D58C"/>
                </a:solidFill>
              </a:defRPr>
            </a:pPr>
            <a:r>
              <a:rPr sz="900" b="1">
                <a:solidFill>
                  <a:srgbClr val="24D58C"/>
                </a:solidFill>
              </a:rPr>
              <a:t>RÉSEAU</a:t>
            </a:r>
          </a:p>
        </p:txBody>
      </p:sp>
      <p:sp>
        <p:nvSpPr>
          <p:cNvPr id="18" name="pc-2-copy">
            <a:extLst xmlns:a="http://schemas.openxmlformats.org/drawingml/2006/main">
              <a:ext uri="{FF2B5EF4-FFF2-40B4-BE49-F238E27FC236}">
                <a16:creationId xmlns:a16="http://schemas.microsoft.com/office/drawing/2014/main" id="{DDF4F5A1-CB40-4C48-B110-4FA6016AF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400425"/>
            <a:ext cx="28765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7FBF9"/>
                </a:solidFill>
              </a:defRPr>
            </a:pPr>
            <a:r>
              <a:rPr sz="1350" b="0">
                <a:solidFill>
                  <a:srgbClr val="F7FBF9"/>
                </a:solidFill>
              </a:rPr>
              <a:t>Base Sepolia • 84532</a:t>
            </a:r>
          </a:p>
        </p:txBody>
      </p:sp>
      <p:sp>
        <p:nvSpPr>
          <p:cNvPr id="19" name="pc-3-bg">
            <a:extLst xmlns:a="http://schemas.openxmlformats.org/drawingml/2006/main">
              <a:ext uri="{FF2B5EF4-FFF2-40B4-BE49-F238E27FC236}">
                <a16:creationId xmlns:a16="http://schemas.microsoft.com/office/drawing/2014/main" id="{8517D59D-A5E0-4681-983F-615D1982E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33875"/>
            <a:ext cx="333375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20" name="pc-3-bar">
            <a:extLst xmlns:a="http://schemas.openxmlformats.org/drawingml/2006/main">
              <a:ext uri="{FF2B5EF4-FFF2-40B4-BE49-F238E27FC236}">
                <a16:creationId xmlns:a16="http://schemas.microsoft.com/office/drawing/2014/main" id="{774907F4-AA0D-4D5A-B2ED-10532C0E4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33875"/>
            <a:ext cx="6667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D5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pc-3-label">
            <a:extLst xmlns:a="http://schemas.openxmlformats.org/drawingml/2006/main">
              <a:ext uri="{FF2B5EF4-FFF2-40B4-BE49-F238E27FC236}">
                <a16:creationId xmlns:a16="http://schemas.microsoft.com/office/drawing/2014/main" id="{35214838-2994-447E-92F5-BBA43F81F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505325"/>
            <a:ext cx="2876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24D58C"/>
                </a:solidFill>
              </a:defRPr>
            </a:pPr>
            <a:r>
              <a:rPr sz="900" b="1">
                <a:solidFill>
                  <a:srgbClr val="24D58C"/>
                </a:solidFill>
              </a:rPr>
              <a:t>EFFET</a:t>
            </a:r>
          </a:p>
        </p:txBody>
      </p:sp>
      <p:sp>
        <p:nvSpPr>
          <p:cNvPr id="22" name="pc-3-copy">
            <a:extLst xmlns:a="http://schemas.openxmlformats.org/drawingml/2006/main">
              <a:ext uri="{FF2B5EF4-FFF2-40B4-BE49-F238E27FC236}">
                <a16:creationId xmlns:a16="http://schemas.microsoft.com/office/drawing/2014/main" id="{802FF201-AF3E-4CFE-91AB-E3AAEB140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829175"/>
            <a:ext cx="28765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7FBF9"/>
                </a:solidFill>
              </a:defRPr>
            </a:pPr>
            <a:r>
              <a:rPr sz="1350" b="0">
                <a:solidFill>
                  <a:srgbClr val="F7FBF9"/>
                </a:solidFill>
              </a:rPr>
              <a:t>Simulation uniquement</a:t>
            </a:r>
          </a:p>
        </p:txBody>
      </p:sp>
      <p:sp>
        <p:nvSpPr>
          <p:cNvPr id="23" name="pc-4-bg">
            <a:extLst xmlns:a="http://schemas.openxmlformats.org/drawingml/2006/main">
              <a:ext uri="{FF2B5EF4-FFF2-40B4-BE49-F238E27FC236}">
                <a16:creationId xmlns:a16="http://schemas.microsoft.com/office/drawing/2014/main" id="{1B0519BC-2723-4CC1-83E6-A7978A5EE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333875"/>
            <a:ext cx="333375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24" name="pc-4-bar">
            <a:extLst xmlns:a="http://schemas.openxmlformats.org/drawingml/2006/main">
              <a:ext uri="{FF2B5EF4-FFF2-40B4-BE49-F238E27FC236}">
                <a16:creationId xmlns:a16="http://schemas.microsoft.com/office/drawing/2014/main" id="{C3827C0E-10D3-45D8-8BAE-CE5F491D0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333875"/>
            <a:ext cx="6667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D5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pc-4-label">
            <a:extLst xmlns:a="http://schemas.openxmlformats.org/drawingml/2006/main">
              <a:ext uri="{FF2B5EF4-FFF2-40B4-BE49-F238E27FC236}">
                <a16:creationId xmlns:a16="http://schemas.microsoft.com/office/drawing/2014/main" id="{525AE6DA-B5D4-4834-BA5B-148FD94E1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4505325"/>
            <a:ext cx="2876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24D58C"/>
                </a:solidFill>
              </a:defRPr>
            </a:pPr>
            <a:r>
              <a:rPr sz="900" b="1">
                <a:solidFill>
                  <a:srgbClr val="24D58C"/>
                </a:solidFill>
              </a:rPr>
              <a:t>DONNÉES</a:t>
            </a:r>
          </a:p>
        </p:txBody>
      </p:sp>
      <p:sp>
        <p:nvSpPr>
          <p:cNvPr id="26" name="pc-4-copy">
            <a:extLst xmlns:a="http://schemas.openxmlformats.org/drawingml/2006/main">
              <a:ext uri="{FF2B5EF4-FFF2-40B4-BE49-F238E27FC236}">
                <a16:creationId xmlns:a16="http://schemas.microsoft.com/office/drawing/2014/main" id="{5C6952B8-33E1-4D0D-ADA7-97440ECF7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4829175"/>
            <a:ext cx="28765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7FBF9"/>
                </a:solidFill>
              </a:defRPr>
            </a:pPr>
            <a:r>
              <a:rPr sz="1350" b="0">
                <a:solidFill>
                  <a:srgbClr val="F7FBF9"/>
                </a:solidFill>
              </a:rPr>
              <a:t>Minimisées ou synthétiques</a:t>
            </a:r>
          </a:p>
        </p:txBody>
      </p:sp>
      <p:sp>
        <p:nvSpPr>
          <p:cNvPr id="27" name="pc-5-bg">
            <a:extLst xmlns:a="http://schemas.openxmlformats.org/drawingml/2006/main">
              <a:ext uri="{FF2B5EF4-FFF2-40B4-BE49-F238E27FC236}">
                <a16:creationId xmlns:a16="http://schemas.microsoft.com/office/drawing/2014/main" id="{E6D4D0EF-26A3-4695-92B8-94E566B9F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333875"/>
            <a:ext cx="333375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28" name="pc-5-bar">
            <a:extLst xmlns:a="http://schemas.openxmlformats.org/drawingml/2006/main">
              <a:ext uri="{FF2B5EF4-FFF2-40B4-BE49-F238E27FC236}">
                <a16:creationId xmlns:a16="http://schemas.microsoft.com/office/drawing/2014/main" id="{63AF6D10-8C6F-44BC-A83A-3078D3095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333875"/>
            <a:ext cx="66675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pc-5-label">
            <a:extLst xmlns:a="http://schemas.openxmlformats.org/drawingml/2006/main">
              <a:ext uri="{FF2B5EF4-FFF2-40B4-BE49-F238E27FC236}">
                <a16:creationId xmlns:a16="http://schemas.microsoft.com/office/drawing/2014/main" id="{5D36FFE5-A0A5-45D2-B297-F5B4B3784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505325"/>
            <a:ext cx="2876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6B56D"/>
                </a:solidFill>
              </a:defRPr>
            </a:pPr>
            <a:r>
              <a:rPr sz="900" b="1">
                <a:solidFill>
                  <a:srgbClr val="D6B56D"/>
                </a:solidFill>
              </a:rPr>
              <a:t>SORTIE</a:t>
            </a:r>
          </a:p>
        </p:txBody>
      </p:sp>
      <p:sp>
        <p:nvSpPr>
          <p:cNvPr id="30" name="pc-5-copy">
            <a:extLst xmlns:a="http://schemas.openxmlformats.org/drawingml/2006/main">
              <a:ext uri="{FF2B5EF4-FFF2-40B4-BE49-F238E27FC236}">
                <a16:creationId xmlns:a16="http://schemas.microsoft.com/office/drawing/2014/main" id="{51798B88-D854-4C0C-A6EF-2AA79EBA2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829175"/>
            <a:ext cx="28765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7FBF9"/>
                </a:solidFill>
              </a:defRPr>
            </a:pPr>
            <a:r>
              <a:rPr sz="1350" b="0">
                <a:solidFill>
                  <a:srgbClr val="F7FBF9"/>
                </a:solidFill>
              </a:rPr>
              <a:t>GO • PIVOT • NO-GO</a:t>
            </a:r>
          </a:p>
        </p:txBody>
      </p:sp>
    </p:spTree>
    <p:extLst>
      <p:ext uri="{BB962C8B-B14F-4D97-AF65-F5344CB8AC3E}">
        <p14:creationId xmlns:p14="http://schemas.microsoft.com/office/powerpoint/2010/main" val="155044841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15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op-rule-7">
            <a:extLst xmlns:a="http://schemas.openxmlformats.org/drawingml/2006/main">
              <a:ext uri="{FF2B5EF4-FFF2-40B4-BE49-F238E27FC236}">
                <a16:creationId xmlns:a16="http://schemas.microsoft.com/office/drawing/2014/main" id="{8B2C562E-9902-4873-8C36-4787585E8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7">
            <a:extLst xmlns:a="http://schemas.openxmlformats.org/drawingml/2006/main">
              <a:ext uri="{FF2B5EF4-FFF2-40B4-BE49-F238E27FC236}">
                <a16:creationId xmlns:a16="http://schemas.microsoft.com/office/drawing/2014/main" id="{1D380FEA-DB5B-4708-AE84-4DA0E5F1B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2D99A"/>
                </a:solidFill>
              </a:defRPr>
            </a:pPr>
            <a:r>
              <a:rPr sz="1425" b="1">
                <a:solidFill>
                  <a:srgbClr val="F2D99A"/>
                </a:solidFill>
              </a:rPr>
              <a:t>PACTURION</a:t>
            </a:r>
          </a:p>
        </p:txBody>
      </p:sp>
      <p:sp>
        <p:nvSpPr>
          <p:cNvPr id="3" name="section-7">
            <a:extLst xmlns:a="http://schemas.openxmlformats.org/drawingml/2006/main">
              <a:ext uri="{FF2B5EF4-FFF2-40B4-BE49-F238E27FC236}">
                <a16:creationId xmlns:a16="http://schemas.microsoft.com/office/drawing/2014/main" id="{CA22D6B1-7C2D-4DD8-8B03-F96C1DF59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7175"/>
            <a:ext cx="323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9BB5A9"/>
                </a:solidFill>
              </a:defRPr>
            </a:pPr>
            <a:r>
              <a:rPr sz="825" b="1">
                <a:solidFill>
                  <a:srgbClr val="9BB5A9"/>
                </a:solidFill>
              </a:rPr>
              <a:t>VALEUR</a:t>
            </a:r>
          </a:p>
        </p:txBody>
      </p:sp>
      <p:sp>
        <p:nvSpPr>
          <p:cNvPr id="4" name="footer-7">
            <a:extLst xmlns:a="http://schemas.openxmlformats.org/drawingml/2006/main">
              <a:ext uri="{FF2B5EF4-FFF2-40B4-BE49-F238E27FC236}">
                <a16:creationId xmlns:a16="http://schemas.microsoft.com/office/drawing/2014/main" id="{8E04601E-13B9-4413-ABE1-5A75DB785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9BB5A9"/>
                </a:solidFill>
              </a:defRPr>
            </a:pPr>
            <a:r>
              <a:rPr sz="750" b="0">
                <a:solidFill>
                  <a:srgbClr val="9BB5A9"/>
                </a:solidFill>
              </a:rPr>
              <a:t>PACTURION • V1.0 • 07</a:t>
            </a:r>
          </a:p>
        </p:txBody>
      </p:sp>
      <p:sp>
        <p:nvSpPr>
          <p:cNvPr id="5" name="k-11axfd">
            <a:extLst xmlns:a="http://schemas.openxmlformats.org/drawingml/2006/main">
              <a:ext uri="{FF2B5EF4-FFF2-40B4-BE49-F238E27FC236}">
                <a16:creationId xmlns:a16="http://schemas.microsoft.com/office/drawing/2014/main" id="{05B8FCF9-5127-4A3A-B568-F8C98023D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105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4D58C"/>
                </a:solidFill>
              </a:defRPr>
            </a:pPr>
            <a:r>
              <a:rPr sz="975" b="1">
                <a:solidFill>
                  <a:srgbClr val="24D58C"/>
                </a:solidFill>
              </a:rPr>
              <a:t>CE QUE LE PARTENAIRE OBTIENT</a:t>
            </a:r>
          </a:p>
        </p:txBody>
      </p:sp>
      <p:sp>
        <p:nvSpPr>
          <p:cNvPr id="6" name="h-11axfd">
            <a:extLst xmlns:a="http://schemas.openxmlformats.org/drawingml/2006/main">
              <a:ext uri="{FF2B5EF4-FFF2-40B4-BE49-F238E27FC236}">
                <a16:creationId xmlns:a16="http://schemas.microsoft.com/office/drawing/2014/main" id="{C60FF39E-E1FA-4A9A-8486-95841FAE3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049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7FBF9"/>
                </a:solidFill>
              </a:defRPr>
            </a:pPr>
            <a:r>
              <a:rPr sz="3150" b="1">
                <a:solidFill>
                  <a:srgbClr val="F7FBF9"/>
                </a:solidFill>
              </a:rPr>
              <a:t>Une preuve de décision, même lorsque la bonne décision est d’arrêter.</a:t>
            </a:r>
          </a:p>
        </p:txBody>
      </p:sp>
      <p:sp>
        <p:nvSpPr>
          <p:cNvPr id="7" name="del-dot-0">
            <a:extLst xmlns:a="http://schemas.openxmlformats.org/drawingml/2006/main">
              <a:ext uri="{FF2B5EF4-FFF2-40B4-BE49-F238E27FC236}">
                <a16:creationId xmlns:a16="http://schemas.microsoft.com/office/drawing/2014/main" id="{A2BD1A1D-70B6-49BA-8657-FE101CD1F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43225"/>
            <a:ext cx="104775" cy="1047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del-0">
            <a:extLst xmlns:a="http://schemas.openxmlformats.org/drawingml/2006/main">
              <a:ext uri="{FF2B5EF4-FFF2-40B4-BE49-F238E27FC236}">
                <a16:creationId xmlns:a16="http://schemas.microsoft.com/office/drawing/2014/main" id="{F388D809-38D3-4B47-B517-09903EF48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2857500"/>
            <a:ext cx="95535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7FBF9"/>
                </a:solidFill>
              </a:defRPr>
            </a:pPr>
            <a:r>
              <a:rPr sz="1500" b="0">
                <a:solidFill>
                  <a:srgbClr val="F7FBF9"/>
                </a:solidFill>
              </a:rPr>
              <a:t>Cartographie du workflow et des responsabilités</a:t>
            </a:r>
          </a:p>
        </p:txBody>
      </p:sp>
      <p:sp>
        <p:nvSpPr>
          <p:cNvPr id="9" name="del-dot-1">
            <a:extLst xmlns:a="http://schemas.openxmlformats.org/drawingml/2006/main">
              <a:ext uri="{FF2B5EF4-FFF2-40B4-BE49-F238E27FC236}">
                <a16:creationId xmlns:a16="http://schemas.microsoft.com/office/drawing/2014/main" id="{B305F9DC-615A-419F-BE2A-C0AA7A982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14725"/>
            <a:ext cx="104775" cy="1047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del-1">
            <a:extLst xmlns:a="http://schemas.openxmlformats.org/drawingml/2006/main">
              <a:ext uri="{FF2B5EF4-FFF2-40B4-BE49-F238E27FC236}">
                <a16:creationId xmlns:a16="http://schemas.microsoft.com/office/drawing/2014/main" id="{9E00BCCE-B423-4EB9-84D2-47C66E906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3429000"/>
            <a:ext cx="95535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7FBF9"/>
                </a:solidFill>
              </a:defRPr>
            </a:pPr>
            <a:r>
              <a:rPr sz="1500" b="0">
                <a:solidFill>
                  <a:srgbClr val="F7FBF9"/>
                </a:solidFill>
              </a:rPr>
              <a:t>Règles, sources et exceptions explicitées</a:t>
            </a:r>
          </a:p>
        </p:txBody>
      </p:sp>
      <p:sp>
        <p:nvSpPr>
          <p:cNvPr id="11" name="del-dot-2">
            <a:extLst xmlns:a="http://schemas.openxmlformats.org/drawingml/2006/main">
              <a:ext uri="{FF2B5EF4-FFF2-40B4-BE49-F238E27FC236}">
                <a16:creationId xmlns:a16="http://schemas.microsoft.com/office/drawing/2014/main" id="{1825C29D-D348-4951-BE79-12145E214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86225"/>
            <a:ext cx="104775" cy="1047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del-2">
            <a:extLst xmlns:a="http://schemas.openxmlformats.org/drawingml/2006/main">
              <a:ext uri="{FF2B5EF4-FFF2-40B4-BE49-F238E27FC236}">
                <a16:creationId xmlns:a16="http://schemas.microsoft.com/office/drawing/2014/main" id="{2DA9575B-56F9-40BF-B0C1-DA9005ED5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4000500"/>
            <a:ext cx="95535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7FBF9"/>
                </a:solidFill>
              </a:defRPr>
            </a:pPr>
            <a:r>
              <a:rPr sz="1500" b="0">
                <a:solidFill>
                  <a:srgbClr val="F7FBF9"/>
                </a:solidFill>
              </a:rPr>
              <a:t>Exécution testnet et journal des écarts</a:t>
            </a:r>
          </a:p>
        </p:txBody>
      </p:sp>
      <p:sp>
        <p:nvSpPr>
          <p:cNvPr id="13" name="del-dot-3">
            <a:extLst xmlns:a="http://schemas.openxmlformats.org/drawingml/2006/main">
              <a:ext uri="{FF2B5EF4-FFF2-40B4-BE49-F238E27FC236}">
                <a16:creationId xmlns:a16="http://schemas.microsoft.com/office/drawing/2014/main" id="{14681D1D-474A-40FA-9967-028B63FA5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57725"/>
            <a:ext cx="104775" cy="1047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del-3">
            <a:extLst xmlns:a="http://schemas.openxmlformats.org/drawingml/2006/main">
              <a:ext uri="{FF2B5EF4-FFF2-40B4-BE49-F238E27FC236}">
                <a16:creationId xmlns:a16="http://schemas.microsoft.com/office/drawing/2014/main" id="{31658334-9521-4DE2-A08E-91F4AC240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4572000"/>
            <a:ext cx="95535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7FBF9"/>
                </a:solidFill>
              </a:defRPr>
            </a:pPr>
            <a:r>
              <a:rPr sz="1500" b="0">
                <a:solidFill>
                  <a:srgbClr val="F7FBF9"/>
                </a:solidFill>
              </a:rPr>
              <a:t>Dossier de résultats et chaîne de traçabilité</a:t>
            </a:r>
          </a:p>
        </p:txBody>
      </p:sp>
      <p:sp>
        <p:nvSpPr>
          <p:cNvPr id="15" name="del-dot-4">
            <a:extLst xmlns:a="http://schemas.openxmlformats.org/drawingml/2006/main">
              <a:ext uri="{FF2B5EF4-FFF2-40B4-BE49-F238E27FC236}">
                <a16:creationId xmlns:a16="http://schemas.microsoft.com/office/drawing/2014/main" id="{1217B52A-B677-4CAB-8D9D-E5D3A91D9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29225"/>
            <a:ext cx="104775" cy="1047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del-4">
            <a:extLst xmlns:a="http://schemas.openxmlformats.org/drawingml/2006/main">
              <a:ext uri="{FF2B5EF4-FFF2-40B4-BE49-F238E27FC236}">
                <a16:creationId xmlns:a16="http://schemas.microsoft.com/office/drawing/2014/main" id="{A58412EF-2694-467E-A308-0224728B0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5143500"/>
            <a:ext cx="95535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7FBF9"/>
                </a:solidFill>
              </a:defRPr>
            </a:pPr>
            <a:r>
              <a:rPr sz="1500" b="0">
                <a:solidFill>
                  <a:srgbClr val="F7FBF9"/>
                </a:solidFill>
              </a:rPr>
              <a:t>Restitution avec recommandation de suite</a:t>
            </a:r>
          </a:p>
        </p:txBody>
      </p:sp>
      <p:sp>
        <p:nvSpPr>
          <p:cNvPr id="17" name="result-chip">
            <a:extLst xmlns:a="http://schemas.openxmlformats.org/drawingml/2006/main">
              <a:ext uri="{FF2B5EF4-FFF2-40B4-BE49-F238E27FC236}">
                <a16:creationId xmlns:a16="http://schemas.microsoft.com/office/drawing/2014/main" id="{1C29586F-FCE6-4656-8B9B-1215F0CBC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286375"/>
            <a:ext cx="3143250" cy="619125"/>
          </a:xfrm>
          <a:prstGeom xmlns:a="http://schemas.openxmlformats.org/drawingml/2006/main" prst="roundRect">
            <a:avLst>
              <a:gd name="adj" fmla="val 12308"/>
            </a:avLst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result-text">
            <a:extLst xmlns:a="http://schemas.openxmlformats.org/drawingml/2006/main">
              <a:ext uri="{FF2B5EF4-FFF2-40B4-BE49-F238E27FC236}">
                <a16:creationId xmlns:a16="http://schemas.microsoft.com/office/drawing/2014/main" id="{39E0AABE-9388-4231-BD4B-2099AD12D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410200"/>
            <a:ext cx="2762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06150F"/>
                </a:solidFill>
              </a:defRPr>
            </a:pPr>
            <a:r>
              <a:rPr sz="1200" b="1">
                <a:solidFill>
                  <a:srgbClr val="06150F"/>
                </a:solidFill>
              </a:rPr>
              <a:t>AUCUN ROI INVENTÉ</a:t>
            </a:r>
          </a:p>
        </p:txBody>
      </p:sp>
    </p:spTree>
    <p:extLst>
      <p:ext uri="{BB962C8B-B14F-4D97-AF65-F5344CB8AC3E}">
        <p14:creationId xmlns:p14="http://schemas.microsoft.com/office/powerpoint/2010/main" val="8682967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615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op-rule-8">
            <a:extLst xmlns:a="http://schemas.openxmlformats.org/drawingml/2006/main">
              <a:ext uri="{FF2B5EF4-FFF2-40B4-BE49-F238E27FC236}">
                <a16:creationId xmlns:a16="http://schemas.microsoft.com/office/drawing/2014/main" id="{CA10C951-A792-4B5F-92E2-6E9EBE6E0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8">
            <a:extLst xmlns:a="http://schemas.openxmlformats.org/drawingml/2006/main">
              <a:ext uri="{FF2B5EF4-FFF2-40B4-BE49-F238E27FC236}">
                <a16:creationId xmlns:a16="http://schemas.microsoft.com/office/drawing/2014/main" id="{43FBDAAE-ADBD-4B26-90B8-69559E59A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2D99A"/>
                </a:solidFill>
              </a:defRPr>
            </a:pPr>
            <a:r>
              <a:rPr sz="1425" b="1">
                <a:solidFill>
                  <a:srgbClr val="F2D99A"/>
                </a:solidFill>
              </a:rPr>
              <a:t>PACTURION</a:t>
            </a:r>
          </a:p>
        </p:txBody>
      </p:sp>
      <p:sp>
        <p:nvSpPr>
          <p:cNvPr id="3" name="section-8">
            <a:extLst xmlns:a="http://schemas.openxmlformats.org/drawingml/2006/main">
              <a:ext uri="{FF2B5EF4-FFF2-40B4-BE49-F238E27FC236}">
                <a16:creationId xmlns:a16="http://schemas.microsoft.com/office/drawing/2014/main" id="{BFAAB889-0887-4DB3-AD6F-C59989614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7175"/>
            <a:ext cx="323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9BB5A9"/>
                </a:solidFill>
              </a:defRPr>
            </a:pPr>
            <a:r>
              <a:rPr sz="825" b="1">
                <a:solidFill>
                  <a:srgbClr val="9BB5A9"/>
                </a:solidFill>
              </a:rPr>
              <a:t>GARDE-FOUS</a:t>
            </a:r>
          </a:p>
        </p:txBody>
      </p:sp>
      <p:sp>
        <p:nvSpPr>
          <p:cNvPr id="4" name="footer-8">
            <a:extLst xmlns:a="http://schemas.openxmlformats.org/drawingml/2006/main">
              <a:ext uri="{FF2B5EF4-FFF2-40B4-BE49-F238E27FC236}">
                <a16:creationId xmlns:a16="http://schemas.microsoft.com/office/drawing/2014/main" id="{87185AAD-1F1D-45E7-9DC3-8BE5BA18D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9BB5A9"/>
                </a:solidFill>
              </a:defRPr>
            </a:pPr>
            <a:r>
              <a:rPr sz="750" b="0">
                <a:solidFill>
                  <a:srgbClr val="9BB5A9"/>
                </a:solidFill>
              </a:rPr>
              <a:t>PACTURION • V1.0 • 08</a:t>
            </a:r>
          </a:p>
        </p:txBody>
      </p:sp>
      <p:sp>
        <p:nvSpPr>
          <p:cNvPr id="5" name="k-11gk31">
            <a:extLst xmlns:a="http://schemas.openxmlformats.org/drawingml/2006/main">
              <a:ext uri="{FF2B5EF4-FFF2-40B4-BE49-F238E27FC236}">
                <a16:creationId xmlns:a16="http://schemas.microsoft.com/office/drawing/2014/main" id="{2925E53A-451E-40EB-96BD-3526F8ACA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105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4D58C"/>
                </a:solidFill>
              </a:defRPr>
            </a:pPr>
            <a:r>
              <a:rPr sz="975" b="1">
                <a:solidFill>
                  <a:srgbClr val="24D58C"/>
                </a:solidFill>
              </a:rPr>
              <a:t>LA CRÉDIBILITÉ VIENT DES LIMITES</a:t>
            </a:r>
          </a:p>
        </p:txBody>
      </p:sp>
      <p:sp>
        <p:nvSpPr>
          <p:cNvPr id="6" name="h-11gk31">
            <a:extLst xmlns:a="http://schemas.openxmlformats.org/drawingml/2006/main">
              <a:ext uri="{FF2B5EF4-FFF2-40B4-BE49-F238E27FC236}">
                <a16:creationId xmlns:a16="http://schemas.microsoft.com/office/drawing/2014/main" id="{DCFDE572-F9A7-4991-A794-DDF30BBAE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049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7FBF9"/>
                </a:solidFill>
              </a:defRPr>
            </a:pPr>
            <a:r>
              <a:rPr sz="3150" b="1">
                <a:solidFill>
                  <a:srgbClr val="F7FBF9"/>
                </a:solidFill>
              </a:rPr>
              <a:t>Ce que Pacturion refuse aujourd’hui est aussi important que ce qu’il teste.</a:t>
            </a:r>
          </a:p>
        </p:txBody>
      </p:sp>
      <p:sp>
        <p:nvSpPr>
          <p:cNvPr id="7" name="safe-0">
            <a:extLst xmlns:a="http://schemas.openxmlformats.org/drawingml/2006/main">
              <a:ext uri="{FF2B5EF4-FFF2-40B4-BE49-F238E27FC236}">
                <a16:creationId xmlns:a16="http://schemas.microsoft.com/office/drawing/2014/main" id="{539AFDC6-B815-4838-B9A6-A27540740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762250"/>
            <a:ext cx="5143500" cy="714375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8" name="safe-t-0">
            <a:extLst xmlns:a="http://schemas.openxmlformats.org/drawingml/2006/main">
              <a:ext uri="{FF2B5EF4-FFF2-40B4-BE49-F238E27FC236}">
                <a16:creationId xmlns:a16="http://schemas.microsoft.com/office/drawing/2014/main" id="{C4B24BC4-7225-438F-8432-C36A9057D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905125"/>
            <a:ext cx="4686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81F0BE"/>
                </a:solidFill>
              </a:defRPr>
            </a:pPr>
            <a:r>
              <a:rPr sz="1425" b="1">
                <a:solidFill>
                  <a:srgbClr val="81F0BE"/>
                </a:solidFill>
              </a:rPr>
              <a:t>✓  Aucun mainnet</a:t>
            </a:r>
          </a:p>
        </p:txBody>
      </p:sp>
      <p:sp>
        <p:nvSpPr>
          <p:cNvPr id="9" name="safe-1">
            <a:extLst xmlns:a="http://schemas.openxmlformats.org/drawingml/2006/main">
              <a:ext uri="{FF2B5EF4-FFF2-40B4-BE49-F238E27FC236}">
                <a16:creationId xmlns:a16="http://schemas.microsoft.com/office/drawing/2014/main" id="{EB218EA7-9E5A-4FAE-8A45-89964A3AB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762250"/>
            <a:ext cx="5143500" cy="714375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10" name="safe-t-1">
            <a:extLst xmlns:a="http://schemas.openxmlformats.org/drawingml/2006/main">
              <a:ext uri="{FF2B5EF4-FFF2-40B4-BE49-F238E27FC236}">
                <a16:creationId xmlns:a16="http://schemas.microsoft.com/office/drawing/2014/main" id="{38E399EF-58CE-4EC9-934F-D0961463D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905125"/>
            <a:ext cx="4686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81F0BE"/>
                </a:solidFill>
              </a:defRPr>
            </a:pPr>
            <a:r>
              <a:rPr sz="1425" b="1">
                <a:solidFill>
                  <a:srgbClr val="81F0BE"/>
                </a:solidFill>
              </a:rPr>
              <a:t>✓  Aucun fonds réel</a:t>
            </a:r>
          </a:p>
        </p:txBody>
      </p:sp>
      <p:sp>
        <p:nvSpPr>
          <p:cNvPr id="11" name="safe-2">
            <a:extLst xmlns:a="http://schemas.openxmlformats.org/drawingml/2006/main">
              <a:ext uri="{FF2B5EF4-FFF2-40B4-BE49-F238E27FC236}">
                <a16:creationId xmlns:a16="http://schemas.microsoft.com/office/drawing/2014/main" id="{D5E88B1D-6955-4E08-B6D9-06F21DA37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762375"/>
            <a:ext cx="5143500" cy="714375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12" name="safe-t-2">
            <a:extLst xmlns:a="http://schemas.openxmlformats.org/drawingml/2006/main">
              <a:ext uri="{FF2B5EF4-FFF2-40B4-BE49-F238E27FC236}">
                <a16:creationId xmlns:a16="http://schemas.microsoft.com/office/drawing/2014/main" id="{072C46CC-E62B-4A86-BD63-67FCF8CDA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905250"/>
            <a:ext cx="4686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81F0BE"/>
                </a:solidFill>
              </a:defRPr>
            </a:pPr>
            <a:r>
              <a:rPr sz="1425" b="1">
                <a:solidFill>
                  <a:srgbClr val="81F0BE"/>
                </a:solidFill>
              </a:rPr>
              <a:t>✓  Aucun token obligatoire</a:t>
            </a:r>
          </a:p>
        </p:txBody>
      </p:sp>
      <p:sp>
        <p:nvSpPr>
          <p:cNvPr id="13" name="safe-3">
            <a:extLst xmlns:a="http://schemas.openxmlformats.org/drawingml/2006/main">
              <a:ext uri="{FF2B5EF4-FFF2-40B4-BE49-F238E27FC236}">
                <a16:creationId xmlns:a16="http://schemas.microsoft.com/office/drawing/2014/main" id="{226A3945-7BFE-49CC-9CC6-DF7807571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62375"/>
            <a:ext cx="5143500" cy="714375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14" name="safe-t-3">
            <a:extLst xmlns:a="http://schemas.openxmlformats.org/drawingml/2006/main">
              <a:ext uri="{FF2B5EF4-FFF2-40B4-BE49-F238E27FC236}">
                <a16:creationId xmlns:a16="http://schemas.microsoft.com/office/drawing/2014/main" id="{922F8A1A-C28F-4BD3-A7EE-63D269D53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05250"/>
            <a:ext cx="4686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81F0BE"/>
                </a:solidFill>
              </a:defRPr>
            </a:pPr>
            <a:r>
              <a:rPr sz="1425" b="1">
                <a:solidFill>
                  <a:srgbClr val="81F0BE"/>
                </a:solidFill>
              </a:rPr>
              <a:t>✓  Aucun rendement</a:t>
            </a:r>
          </a:p>
        </p:txBody>
      </p:sp>
      <p:sp>
        <p:nvSpPr>
          <p:cNvPr id="15" name="safe-4">
            <a:extLst xmlns:a="http://schemas.openxmlformats.org/drawingml/2006/main">
              <a:ext uri="{FF2B5EF4-FFF2-40B4-BE49-F238E27FC236}">
                <a16:creationId xmlns:a16="http://schemas.microsoft.com/office/drawing/2014/main" id="{1FFAD23D-B14D-4636-87CD-B8745971C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0"/>
            <a:ext cx="5143500" cy="714375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16" name="safe-t-4">
            <a:extLst xmlns:a="http://schemas.openxmlformats.org/drawingml/2006/main">
              <a:ext uri="{FF2B5EF4-FFF2-40B4-BE49-F238E27FC236}">
                <a16:creationId xmlns:a16="http://schemas.microsoft.com/office/drawing/2014/main" id="{EBA77CB3-C333-4A79-9DD7-8FFFBC663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905375"/>
            <a:ext cx="4686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81F0BE"/>
                </a:solidFill>
              </a:defRPr>
            </a:pPr>
            <a:r>
              <a:rPr sz="1425" b="1">
                <a:solidFill>
                  <a:srgbClr val="81F0BE"/>
                </a:solidFill>
              </a:rPr>
              <a:t>✓  Aucune donnée personnelle on-chain</a:t>
            </a:r>
          </a:p>
        </p:txBody>
      </p:sp>
      <p:sp>
        <p:nvSpPr>
          <p:cNvPr id="17" name="safe-5">
            <a:extLst xmlns:a="http://schemas.openxmlformats.org/drawingml/2006/main">
              <a:ext uri="{FF2B5EF4-FFF2-40B4-BE49-F238E27FC236}">
                <a16:creationId xmlns:a16="http://schemas.microsoft.com/office/drawing/2014/main" id="{A29EA305-3C8A-48BA-ABB6-63B605788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762500"/>
            <a:ext cx="5143500" cy="714375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18" name="safe-t-5">
            <a:extLst xmlns:a="http://schemas.openxmlformats.org/drawingml/2006/main">
              <a:ext uri="{FF2B5EF4-FFF2-40B4-BE49-F238E27FC236}">
                <a16:creationId xmlns:a16="http://schemas.microsoft.com/office/drawing/2014/main" id="{7E29A09B-2EA1-41D3-80E9-8E9EE22E7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905375"/>
            <a:ext cx="4686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2D99A"/>
                </a:solidFill>
              </a:defRPr>
            </a:pPr>
            <a:r>
              <a:rPr sz="1425" b="1">
                <a:solidFill>
                  <a:srgbClr val="F2D99A"/>
                </a:solidFill>
              </a:rPr>
              <a:t>✓  Aucune conformité revendiquée</a:t>
            </a:r>
          </a:p>
        </p:txBody>
      </p:sp>
    </p:spTree>
    <p:extLst>
      <p:ext uri="{BB962C8B-B14F-4D97-AF65-F5344CB8AC3E}">
        <p14:creationId xmlns:p14="http://schemas.microsoft.com/office/powerpoint/2010/main" val="173928423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615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top-rule-9">
            <a:extLst xmlns:a="http://schemas.openxmlformats.org/drawingml/2006/main">
              <a:ext uri="{FF2B5EF4-FFF2-40B4-BE49-F238E27FC236}">
                <a16:creationId xmlns:a16="http://schemas.microsoft.com/office/drawing/2014/main" id="{E15783B4-FB0E-4783-AED1-0E1D69596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9">
            <a:extLst xmlns:a="http://schemas.openxmlformats.org/drawingml/2006/main">
              <a:ext uri="{FF2B5EF4-FFF2-40B4-BE49-F238E27FC236}">
                <a16:creationId xmlns:a16="http://schemas.microsoft.com/office/drawing/2014/main" id="{24BC0894-3945-400F-BBA7-F5B048339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2D99A"/>
                </a:solidFill>
              </a:defRPr>
            </a:pPr>
            <a:r>
              <a:rPr sz="1425" b="1">
                <a:solidFill>
                  <a:srgbClr val="F2D99A"/>
                </a:solidFill>
              </a:rPr>
              <a:t>PACTURION</a:t>
            </a:r>
          </a:p>
        </p:txBody>
      </p:sp>
      <p:sp>
        <p:nvSpPr>
          <p:cNvPr id="3" name="section-9">
            <a:extLst xmlns:a="http://schemas.openxmlformats.org/drawingml/2006/main">
              <a:ext uri="{FF2B5EF4-FFF2-40B4-BE49-F238E27FC236}">
                <a16:creationId xmlns:a16="http://schemas.microsoft.com/office/drawing/2014/main" id="{1343AA51-AA41-47EE-8300-60CB99C2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7175"/>
            <a:ext cx="323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9BB5A9"/>
                </a:solidFill>
              </a:defRPr>
            </a:pPr>
            <a:r>
              <a:rPr sz="825" b="1">
                <a:solidFill>
                  <a:srgbClr val="9BB5A9"/>
                </a:solidFill>
              </a:rPr>
              <a:t>MATURITÉ</a:t>
            </a:r>
          </a:p>
        </p:txBody>
      </p:sp>
      <p:sp>
        <p:nvSpPr>
          <p:cNvPr id="4" name="footer-9">
            <a:extLst xmlns:a="http://schemas.openxmlformats.org/drawingml/2006/main">
              <a:ext uri="{FF2B5EF4-FFF2-40B4-BE49-F238E27FC236}">
                <a16:creationId xmlns:a16="http://schemas.microsoft.com/office/drawing/2014/main" id="{28A2A96E-131F-40EE-91C5-BEA33E4ED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9BB5A9"/>
                </a:solidFill>
              </a:defRPr>
            </a:pPr>
            <a:r>
              <a:rPr sz="750" b="0">
                <a:solidFill>
                  <a:srgbClr val="9BB5A9"/>
                </a:solidFill>
              </a:rPr>
              <a:t>PACTURION • V1.0 • 09</a:t>
            </a:r>
          </a:p>
        </p:txBody>
      </p:sp>
      <p:sp>
        <p:nvSpPr>
          <p:cNvPr id="5" name="k-p19o1y">
            <a:extLst xmlns:a="http://schemas.openxmlformats.org/drawingml/2006/main">
              <a:ext uri="{FF2B5EF4-FFF2-40B4-BE49-F238E27FC236}">
                <a16:creationId xmlns:a16="http://schemas.microsoft.com/office/drawing/2014/main" id="{4B4EDBE1-CEBC-4F18-809B-62DB4B08A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105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4D58C"/>
                </a:solidFill>
              </a:defRPr>
            </a:pPr>
            <a:r>
              <a:rPr sz="975" b="1">
                <a:solidFill>
                  <a:srgbClr val="24D58C"/>
                </a:solidFill>
              </a:rPr>
              <a:t>OÙ EN EST RÉELLEMENT PACTURION ?</a:t>
            </a:r>
          </a:p>
        </p:txBody>
      </p:sp>
      <p:sp>
        <p:nvSpPr>
          <p:cNvPr id="6" name="h-p19o1y">
            <a:extLst xmlns:a="http://schemas.openxmlformats.org/drawingml/2006/main">
              <a:ext uri="{FF2B5EF4-FFF2-40B4-BE49-F238E27FC236}">
                <a16:creationId xmlns:a16="http://schemas.microsoft.com/office/drawing/2014/main" id="{B41109F2-6473-4DB2-82B8-CEFFD47DE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049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7FBF9"/>
                </a:solidFill>
              </a:defRPr>
            </a:pPr>
            <a:r>
              <a:rPr sz="3150" b="1">
                <a:solidFill>
                  <a:srgbClr val="F7FBF9"/>
                </a:solidFill>
              </a:rPr>
              <a:t>Des résultats internes existent. La validation externe reste à obtenir.</a:t>
            </a:r>
          </a:p>
        </p:txBody>
      </p:sp>
      <p:sp>
        <p:nvSpPr>
          <p:cNvPr id="7" name="m-l-0">
            <a:extLst xmlns:a="http://schemas.openxmlformats.org/drawingml/2006/main">
              <a:ext uri="{FF2B5EF4-FFF2-40B4-BE49-F238E27FC236}">
                <a16:creationId xmlns:a16="http://schemas.microsoft.com/office/drawing/2014/main" id="{D5252AC4-B266-4108-A8EE-132014554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14625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7FBF9"/>
                </a:solidFill>
              </a:defRPr>
            </a:pPr>
            <a:r>
              <a:rPr sz="1350" b="1">
                <a:solidFill>
                  <a:srgbClr val="F7FBF9"/>
                </a:solidFill>
              </a:rPr>
              <a:t>Architecture et doctrine</a:t>
            </a:r>
          </a:p>
        </p:txBody>
      </p:sp>
      <p:sp>
        <p:nvSpPr>
          <p:cNvPr id="8" name="m-c-0">
            <a:extLst xmlns:a="http://schemas.openxmlformats.org/drawingml/2006/main">
              <a:ext uri="{FF2B5EF4-FFF2-40B4-BE49-F238E27FC236}">
                <a16:creationId xmlns:a16="http://schemas.microsoft.com/office/drawing/2014/main" id="{45D44196-69B5-4C34-B5D3-7816CDCA8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743200"/>
            <a:ext cx="30480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4D58C"/>
            </a:solidFill>
            <a:prstDash val="solid"/>
          </a:ln>
        </p:spPr>
      </p:sp>
      <p:sp>
        <p:nvSpPr>
          <p:cNvPr id="9" name="m-v-0">
            <a:extLst xmlns:a="http://schemas.openxmlformats.org/drawingml/2006/main">
              <a:ext uri="{FF2B5EF4-FFF2-40B4-BE49-F238E27FC236}">
                <a16:creationId xmlns:a16="http://schemas.microsoft.com/office/drawing/2014/main" id="{00BD82BB-5501-45C7-8548-4EE4DFF5D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76225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4D58C"/>
                </a:solidFill>
              </a:defRPr>
            </a:pPr>
            <a:r>
              <a:rPr sz="975" b="1">
                <a:solidFill>
                  <a:srgbClr val="24D58C"/>
                </a:solidFill>
              </a:rPr>
              <a:t>STRUCTURÉ</a:t>
            </a:r>
          </a:p>
        </p:txBody>
      </p:sp>
      <p:sp>
        <p:nvSpPr>
          <p:cNvPr id="10" name="m-l-1">
            <a:extLst xmlns:a="http://schemas.openxmlformats.org/drawingml/2006/main">
              <a:ext uri="{FF2B5EF4-FFF2-40B4-BE49-F238E27FC236}">
                <a16:creationId xmlns:a16="http://schemas.microsoft.com/office/drawing/2014/main" id="{96FB9A53-D736-4BE9-857F-B33296740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248025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7FBF9"/>
                </a:solidFill>
              </a:defRPr>
            </a:pPr>
            <a:r>
              <a:rPr sz="1350" b="1">
                <a:solidFill>
                  <a:srgbClr val="F7FBF9"/>
                </a:solidFill>
              </a:rPr>
              <a:t>Phase 3.E Human Pilot</a:t>
            </a:r>
          </a:p>
        </p:txBody>
      </p:sp>
      <p:sp>
        <p:nvSpPr>
          <p:cNvPr id="11" name="m-c-1">
            <a:extLst xmlns:a="http://schemas.openxmlformats.org/drawingml/2006/main">
              <a:ext uri="{FF2B5EF4-FFF2-40B4-BE49-F238E27FC236}">
                <a16:creationId xmlns:a16="http://schemas.microsoft.com/office/drawing/2014/main" id="{75C45FC9-DFB0-423A-B919-E84101F01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276600"/>
            <a:ext cx="30480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4D58C"/>
            </a:solidFill>
            <a:prstDash val="solid"/>
          </a:ln>
        </p:spPr>
      </p:sp>
      <p:sp>
        <p:nvSpPr>
          <p:cNvPr id="12" name="m-v-1">
            <a:extLst xmlns:a="http://schemas.openxmlformats.org/drawingml/2006/main">
              <a:ext uri="{FF2B5EF4-FFF2-40B4-BE49-F238E27FC236}">
                <a16:creationId xmlns:a16="http://schemas.microsoft.com/office/drawing/2014/main" id="{A0128988-6EDB-44ED-93E1-5BD3EE805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29565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4D58C"/>
                </a:solidFill>
              </a:defRPr>
            </a:pPr>
            <a:r>
              <a:rPr sz="975" b="1">
                <a:solidFill>
                  <a:srgbClr val="24D58C"/>
                </a:solidFill>
              </a:rPr>
              <a:t>PASS INTERNE</a:t>
            </a:r>
          </a:p>
        </p:txBody>
      </p:sp>
      <p:sp>
        <p:nvSpPr>
          <p:cNvPr id="13" name="m-l-2">
            <a:extLst xmlns:a="http://schemas.openxmlformats.org/drawingml/2006/main">
              <a:ext uri="{FF2B5EF4-FFF2-40B4-BE49-F238E27FC236}">
                <a16:creationId xmlns:a16="http://schemas.microsoft.com/office/drawing/2014/main" id="{2BC396DB-F07B-4493-9A6B-AC4F52C2A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781425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7FBF9"/>
                </a:solidFill>
              </a:defRPr>
            </a:pPr>
            <a:r>
              <a:rPr sz="1350" b="1">
                <a:solidFill>
                  <a:srgbClr val="F7FBF9"/>
                </a:solidFill>
              </a:rPr>
              <a:t>Release Candidate</a:t>
            </a:r>
          </a:p>
        </p:txBody>
      </p:sp>
      <p:sp>
        <p:nvSpPr>
          <p:cNvPr id="14" name="m-c-2">
            <a:extLst xmlns:a="http://schemas.openxmlformats.org/drawingml/2006/main">
              <a:ext uri="{FF2B5EF4-FFF2-40B4-BE49-F238E27FC236}">
                <a16:creationId xmlns:a16="http://schemas.microsoft.com/office/drawing/2014/main" id="{404EECE2-E68F-4AD6-9988-AB3CE9FDC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810000"/>
            <a:ext cx="30480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4D58C"/>
            </a:solidFill>
            <a:prstDash val="solid"/>
          </a:ln>
        </p:spPr>
      </p:sp>
      <p:sp>
        <p:nvSpPr>
          <p:cNvPr id="15" name="m-v-2">
            <a:extLst xmlns:a="http://schemas.openxmlformats.org/drawingml/2006/main">
              <a:ext uri="{FF2B5EF4-FFF2-40B4-BE49-F238E27FC236}">
                <a16:creationId xmlns:a16="http://schemas.microsoft.com/office/drawing/2014/main" id="{EED44CCF-DB13-47A5-81F3-58907E520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82905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4D58C"/>
                </a:solidFill>
              </a:defRPr>
            </a:pPr>
            <a:r>
              <a:rPr sz="975" b="1">
                <a:solidFill>
                  <a:srgbClr val="24D58C"/>
                </a:solidFill>
              </a:rPr>
              <a:t>PASS INTERNE</a:t>
            </a:r>
          </a:p>
        </p:txBody>
      </p:sp>
      <p:sp>
        <p:nvSpPr>
          <p:cNvPr id="16" name="m-l-3">
            <a:extLst xmlns:a="http://schemas.openxmlformats.org/drawingml/2006/main">
              <a:ext uri="{FF2B5EF4-FFF2-40B4-BE49-F238E27FC236}">
                <a16:creationId xmlns:a16="http://schemas.microsoft.com/office/drawing/2014/main" id="{0E8D347D-F7EC-4AF9-8D7B-2B4938B29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14825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7FBF9"/>
                </a:solidFill>
              </a:defRPr>
            </a:pPr>
            <a:r>
              <a:rPr sz="1350" b="0">
                <a:solidFill>
                  <a:srgbClr val="F7FBF9"/>
                </a:solidFill>
              </a:rPr>
              <a:t>Registre Base Sepolia</a:t>
            </a:r>
          </a:p>
        </p:txBody>
      </p:sp>
      <p:sp>
        <p:nvSpPr>
          <p:cNvPr id="17" name="m-c-3">
            <a:extLst xmlns:a="http://schemas.openxmlformats.org/drawingml/2006/main">
              <a:ext uri="{FF2B5EF4-FFF2-40B4-BE49-F238E27FC236}">
                <a16:creationId xmlns:a16="http://schemas.microsoft.com/office/drawing/2014/main" id="{71764465-CF91-415C-A266-0DD2C89F2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4343400"/>
            <a:ext cx="30480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D6B56D"/>
            </a:solidFill>
            <a:prstDash val="solid"/>
          </a:ln>
        </p:spPr>
      </p:sp>
      <p:sp>
        <p:nvSpPr>
          <p:cNvPr id="18" name="m-v-3">
            <a:extLst xmlns:a="http://schemas.openxmlformats.org/drawingml/2006/main">
              <a:ext uri="{FF2B5EF4-FFF2-40B4-BE49-F238E27FC236}">
                <a16:creationId xmlns:a16="http://schemas.microsoft.com/office/drawing/2014/main" id="{251719B1-4360-42EA-A468-26BD93EE0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36245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D6B56D"/>
                </a:solidFill>
              </a:defRPr>
            </a:pPr>
            <a:r>
              <a:rPr sz="975" b="1">
                <a:solidFill>
                  <a:srgbClr val="D6B56D"/>
                </a:solidFill>
              </a:rPr>
              <a:t>À CONSOLIDER</a:t>
            </a:r>
          </a:p>
        </p:txBody>
      </p:sp>
      <p:sp>
        <p:nvSpPr>
          <p:cNvPr id="19" name="m-l-4">
            <a:extLst xmlns:a="http://schemas.openxmlformats.org/drawingml/2006/main">
              <a:ext uri="{FF2B5EF4-FFF2-40B4-BE49-F238E27FC236}">
                <a16:creationId xmlns:a16="http://schemas.microsoft.com/office/drawing/2014/main" id="{C7E24E90-A447-452C-8994-0FF867F22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848225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7FBF9"/>
                </a:solidFill>
              </a:defRPr>
            </a:pPr>
            <a:r>
              <a:rPr sz="1350" b="0">
                <a:solidFill>
                  <a:srgbClr val="F7FBF9"/>
                </a:solidFill>
              </a:rPr>
              <a:t>Audit indépendant</a:t>
            </a:r>
          </a:p>
        </p:txBody>
      </p:sp>
      <p:sp>
        <p:nvSpPr>
          <p:cNvPr id="20" name="m-c-4">
            <a:extLst xmlns:a="http://schemas.openxmlformats.org/drawingml/2006/main">
              <a:ext uri="{FF2B5EF4-FFF2-40B4-BE49-F238E27FC236}">
                <a16:creationId xmlns:a16="http://schemas.microsoft.com/office/drawing/2014/main" id="{03559152-5B79-4462-8E1F-5A3701EBF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4876800"/>
            <a:ext cx="30480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D96A6A"/>
            </a:solidFill>
            <a:prstDash val="solid"/>
          </a:ln>
        </p:spPr>
      </p:sp>
      <p:sp>
        <p:nvSpPr>
          <p:cNvPr id="21" name="m-v-4">
            <a:extLst xmlns:a="http://schemas.openxmlformats.org/drawingml/2006/main">
              <a:ext uri="{FF2B5EF4-FFF2-40B4-BE49-F238E27FC236}">
                <a16:creationId xmlns:a16="http://schemas.microsoft.com/office/drawing/2014/main" id="{F984A03D-B8B1-4856-A54B-3E44E23D9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89585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D96A6A"/>
                </a:solidFill>
              </a:defRPr>
            </a:pPr>
            <a:r>
              <a:rPr sz="975" b="1">
                <a:solidFill>
                  <a:srgbClr val="D96A6A"/>
                </a:solidFill>
              </a:rPr>
              <a:t>NON RÉALISÉ</a:t>
            </a:r>
          </a:p>
        </p:txBody>
      </p:sp>
      <p:sp>
        <p:nvSpPr>
          <p:cNvPr id="22" name="m-l-5">
            <a:extLst xmlns:a="http://schemas.openxmlformats.org/drawingml/2006/main">
              <a:ext uri="{FF2B5EF4-FFF2-40B4-BE49-F238E27FC236}">
                <a16:creationId xmlns:a16="http://schemas.microsoft.com/office/drawing/2014/main" id="{14DDA099-7965-4F99-930B-91824FC7F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381625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7FBF9"/>
                </a:solidFill>
              </a:defRPr>
            </a:pPr>
            <a:r>
              <a:rPr sz="1350" b="0">
                <a:solidFill>
                  <a:srgbClr val="F7FBF9"/>
                </a:solidFill>
              </a:rPr>
              <a:t>Marché et prix</a:t>
            </a:r>
          </a:p>
        </p:txBody>
      </p:sp>
      <p:sp>
        <p:nvSpPr>
          <p:cNvPr id="23" name="m-c-5">
            <a:extLst xmlns:a="http://schemas.openxmlformats.org/drawingml/2006/main">
              <a:ext uri="{FF2B5EF4-FFF2-40B4-BE49-F238E27FC236}">
                <a16:creationId xmlns:a16="http://schemas.microsoft.com/office/drawing/2014/main" id="{ED47411C-7824-4C4F-86B6-F91DA5C99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5410200"/>
            <a:ext cx="3048000" cy="323850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D96A6A"/>
            </a:solidFill>
            <a:prstDash val="solid"/>
          </a:ln>
        </p:spPr>
      </p:sp>
      <p:sp>
        <p:nvSpPr>
          <p:cNvPr id="24" name="m-v-5">
            <a:extLst xmlns:a="http://schemas.openxmlformats.org/drawingml/2006/main">
              <a:ext uri="{FF2B5EF4-FFF2-40B4-BE49-F238E27FC236}">
                <a16:creationId xmlns:a16="http://schemas.microsoft.com/office/drawing/2014/main" id="{EEFBC783-2767-4461-84A2-5EF58B500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542925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D96A6A"/>
                </a:solidFill>
              </a:defRPr>
            </a:pPr>
            <a:r>
              <a:rPr sz="975" b="1">
                <a:solidFill>
                  <a:srgbClr val="D96A6A"/>
                </a:solidFill>
              </a:rPr>
              <a:t>NON VALIDÉS</a:t>
            </a:r>
          </a:p>
        </p:txBody>
      </p:sp>
    </p:spTree>
    <p:extLst>
      <p:ext uri="{BB962C8B-B14F-4D97-AF65-F5344CB8AC3E}">
        <p14:creationId xmlns:p14="http://schemas.microsoft.com/office/powerpoint/2010/main" val="85802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615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op-rule-10">
            <a:extLst xmlns:a="http://schemas.openxmlformats.org/drawingml/2006/main">
              <a:ext uri="{FF2B5EF4-FFF2-40B4-BE49-F238E27FC236}">
                <a16:creationId xmlns:a16="http://schemas.microsoft.com/office/drawing/2014/main" id="{5124D030-6DBF-48D4-8364-4C358F4B4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10">
            <a:extLst xmlns:a="http://schemas.openxmlformats.org/drawingml/2006/main">
              <a:ext uri="{FF2B5EF4-FFF2-40B4-BE49-F238E27FC236}">
                <a16:creationId xmlns:a16="http://schemas.microsoft.com/office/drawing/2014/main" id="{C8DFD3FA-2897-4152-9A32-0E157B69E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2D99A"/>
                </a:solidFill>
              </a:defRPr>
            </a:pPr>
            <a:r>
              <a:rPr sz="1425" b="1">
                <a:solidFill>
                  <a:srgbClr val="F2D99A"/>
                </a:solidFill>
              </a:rPr>
              <a:t>PACTURION</a:t>
            </a:r>
          </a:p>
        </p:txBody>
      </p:sp>
      <p:sp>
        <p:nvSpPr>
          <p:cNvPr id="3" name="section-10">
            <a:extLst xmlns:a="http://schemas.openxmlformats.org/drawingml/2006/main">
              <a:ext uri="{FF2B5EF4-FFF2-40B4-BE49-F238E27FC236}">
                <a16:creationId xmlns:a16="http://schemas.microsoft.com/office/drawing/2014/main" id="{5B5C4DD9-B916-47A2-AFE2-37BF44397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7175"/>
            <a:ext cx="323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9BB5A9"/>
                </a:solidFill>
              </a:defRPr>
            </a:pPr>
            <a:r>
              <a:rPr sz="825" b="1">
                <a:solidFill>
                  <a:srgbClr val="9BB5A9"/>
                </a:solidFill>
              </a:rPr>
              <a:t>PARTENAIRE</a:t>
            </a:r>
          </a:p>
        </p:txBody>
      </p:sp>
      <p:sp>
        <p:nvSpPr>
          <p:cNvPr id="4" name="footer-10">
            <a:extLst xmlns:a="http://schemas.openxmlformats.org/drawingml/2006/main">
              <a:ext uri="{FF2B5EF4-FFF2-40B4-BE49-F238E27FC236}">
                <a16:creationId xmlns:a16="http://schemas.microsoft.com/office/drawing/2014/main" id="{1E8B51CA-E2F0-474C-B05A-D59C6C55D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9BB5A9"/>
                </a:solidFill>
              </a:defRPr>
            </a:pPr>
            <a:r>
              <a:rPr sz="750" b="0">
                <a:solidFill>
                  <a:srgbClr val="9BB5A9"/>
                </a:solidFill>
              </a:rPr>
              <a:t>PACTURION • V1.0 • 10</a:t>
            </a:r>
          </a:p>
        </p:txBody>
      </p:sp>
      <p:sp>
        <p:nvSpPr>
          <p:cNvPr id="5" name="k-o38r0q">
            <a:extLst xmlns:a="http://schemas.openxmlformats.org/drawingml/2006/main">
              <a:ext uri="{FF2B5EF4-FFF2-40B4-BE49-F238E27FC236}">
                <a16:creationId xmlns:a16="http://schemas.microsoft.com/office/drawing/2014/main" id="{4054ED2F-3DE9-471B-8ED5-F38A97A91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105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4D58C"/>
                </a:solidFill>
              </a:defRPr>
            </a:pPr>
            <a:r>
              <a:rPr sz="975" b="1">
                <a:solidFill>
                  <a:srgbClr val="24D58C"/>
                </a:solidFill>
              </a:rPr>
              <a:t>LE BON PREMIER PARTENAIRE</a:t>
            </a:r>
          </a:p>
        </p:txBody>
      </p:sp>
      <p:sp>
        <p:nvSpPr>
          <p:cNvPr id="6" name="h-o38r0q">
            <a:extLst xmlns:a="http://schemas.openxmlformats.org/drawingml/2006/main">
              <a:ext uri="{FF2B5EF4-FFF2-40B4-BE49-F238E27FC236}">
                <a16:creationId xmlns:a16="http://schemas.microsoft.com/office/drawing/2014/main" id="{7E6BDB27-EEC6-4B2D-B715-675188861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049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7FBF9"/>
                </a:solidFill>
              </a:defRPr>
            </a:pPr>
            <a:r>
              <a:rPr sz="3150" b="1">
                <a:solidFill>
                  <a:srgbClr val="F7FBF9"/>
                </a:solidFill>
              </a:rPr>
              <a:t>Petit cycle de décision. Vrai workflow. Retour honnête.</a:t>
            </a:r>
          </a:p>
        </p:txBody>
      </p:sp>
      <p:sp>
        <p:nvSpPr>
          <p:cNvPr id="7" name="ideal-bg">
            <a:extLst xmlns:a="http://schemas.openxmlformats.org/drawingml/2006/main">
              <a:ext uri="{FF2B5EF4-FFF2-40B4-BE49-F238E27FC236}">
                <a16:creationId xmlns:a16="http://schemas.microsoft.com/office/drawing/2014/main" id="{9E1CF3C4-50F9-48EB-A8A6-E0D8FD1F6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57500"/>
            <a:ext cx="5143500" cy="2714625"/>
          </a:xfrm>
          <a:prstGeom xmlns:a="http://schemas.openxmlformats.org/drawingml/2006/main" prst="roundRect">
            <a:avLst>
              <a:gd name="adj" fmla="val 2807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8" name="ideal-bar">
            <a:extLst xmlns:a="http://schemas.openxmlformats.org/drawingml/2006/main">
              <a:ext uri="{FF2B5EF4-FFF2-40B4-BE49-F238E27FC236}">
                <a16:creationId xmlns:a16="http://schemas.microsoft.com/office/drawing/2014/main" id="{073A2C8D-F2FC-4931-B90E-20529E220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57500"/>
            <a:ext cx="66675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D5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ideal-label">
            <a:extLst xmlns:a="http://schemas.openxmlformats.org/drawingml/2006/main">
              <a:ext uri="{FF2B5EF4-FFF2-40B4-BE49-F238E27FC236}">
                <a16:creationId xmlns:a16="http://schemas.microsoft.com/office/drawing/2014/main" id="{66A250B6-2186-4D25-B74E-6243984FF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028950"/>
            <a:ext cx="468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24D58C"/>
                </a:solidFill>
              </a:defRPr>
            </a:pPr>
            <a:r>
              <a:rPr sz="900" b="1">
                <a:solidFill>
                  <a:srgbClr val="24D58C"/>
                </a:solidFill>
              </a:rPr>
              <a:t>PROFIL RECHERCHÉ</a:t>
            </a:r>
          </a:p>
        </p:txBody>
      </p:sp>
      <p:sp>
        <p:nvSpPr>
          <p:cNvPr id="10" name="ideal-copy">
            <a:extLst xmlns:a="http://schemas.openxmlformats.org/drawingml/2006/main">
              <a:ext uri="{FF2B5EF4-FFF2-40B4-BE49-F238E27FC236}">
                <a16:creationId xmlns:a16="http://schemas.microsoft.com/office/drawing/2014/main" id="{A2CC6C59-54EA-42EE-ABF4-06E2DE345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352800"/>
            <a:ext cx="4686300" cy="2066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7FBF9"/>
                </a:solidFill>
              </a:defRPr>
            </a:pPr>
            <a:r>
              <a:rPr sz="1350" b="0">
                <a:solidFill>
                  <a:srgbClr val="F7FBF9"/>
                </a:solidFill>
              </a:rPr>
              <a:t>Décideur accessible • engagement entre plusieurs acteurs • preuves identifiables • cas sans effet réel • disponibilité sous 30 jours</a:t>
            </a:r>
          </a:p>
        </p:txBody>
      </p:sp>
      <p:sp>
        <p:nvSpPr>
          <p:cNvPr id="11" name="avoid-bg">
            <a:extLst xmlns:a="http://schemas.openxmlformats.org/drawingml/2006/main">
              <a:ext uri="{FF2B5EF4-FFF2-40B4-BE49-F238E27FC236}">
                <a16:creationId xmlns:a16="http://schemas.microsoft.com/office/drawing/2014/main" id="{EF602280-5C92-4895-B385-90EB0367B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857500"/>
            <a:ext cx="5143500" cy="2714625"/>
          </a:xfrm>
          <a:prstGeom xmlns:a="http://schemas.openxmlformats.org/drawingml/2006/main" prst="roundRect">
            <a:avLst>
              <a:gd name="adj" fmla="val 2807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12" name="avoid-bar">
            <a:extLst xmlns:a="http://schemas.openxmlformats.org/drawingml/2006/main">
              <a:ext uri="{FF2B5EF4-FFF2-40B4-BE49-F238E27FC236}">
                <a16:creationId xmlns:a16="http://schemas.microsoft.com/office/drawing/2014/main" id="{4FC4440B-C7F6-4299-AA7E-FF69A2C3F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857500"/>
            <a:ext cx="66675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6A6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avoid-label">
            <a:extLst xmlns:a="http://schemas.openxmlformats.org/drawingml/2006/main">
              <a:ext uri="{FF2B5EF4-FFF2-40B4-BE49-F238E27FC236}">
                <a16:creationId xmlns:a16="http://schemas.microsoft.com/office/drawing/2014/main" id="{D1214272-D300-4B19-9914-621817FE8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3028950"/>
            <a:ext cx="4686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96A6A"/>
                </a:solidFill>
              </a:defRPr>
            </a:pPr>
            <a:r>
              <a:rPr sz="900" b="1">
                <a:solidFill>
                  <a:srgbClr val="D96A6A"/>
                </a:solidFill>
              </a:rPr>
              <a:t>À ÉVITER</a:t>
            </a:r>
          </a:p>
        </p:txBody>
      </p:sp>
      <p:sp>
        <p:nvSpPr>
          <p:cNvPr id="14" name="avoid-copy">
            <a:extLst xmlns:a="http://schemas.openxmlformats.org/drawingml/2006/main">
              <a:ext uri="{FF2B5EF4-FFF2-40B4-BE49-F238E27FC236}">
                <a16:creationId xmlns:a16="http://schemas.microsoft.com/office/drawing/2014/main" id="{32C07072-262E-4D7C-879D-74D739E5A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3352800"/>
            <a:ext cx="4686300" cy="2066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7FBF9"/>
                </a:solidFill>
              </a:defRPr>
            </a:pPr>
            <a:r>
              <a:rPr sz="1350" b="0">
                <a:solidFill>
                  <a:srgbClr val="F7FBF9"/>
                </a:solidFill>
              </a:rPr>
              <a:t>Besoin immédiat de production • fonds réels • données sensibles indispensables • intérêt centré token • absence de décideur</a:t>
            </a:r>
          </a:p>
        </p:txBody>
      </p:sp>
    </p:spTree>
    <p:extLst>
      <p:ext uri="{BB962C8B-B14F-4D97-AF65-F5344CB8AC3E}">
        <p14:creationId xmlns:p14="http://schemas.microsoft.com/office/powerpoint/2010/main" val="200382825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615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op-rule-11">
            <a:extLst xmlns:a="http://schemas.openxmlformats.org/drawingml/2006/main">
              <a:ext uri="{FF2B5EF4-FFF2-40B4-BE49-F238E27FC236}">
                <a16:creationId xmlns:a16="http://schemas.microsoft.com/office/drawing/2014/main" id="{42C9ED5F-0718-4FB2-9051-8B4742E0C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brand-11">
            <a:extLst xmlns:a="http://schemas.openxmlformats.org/drawingml/2006/main">
              <a:ext uri="{FF2B5EF4-FFF2-40B4-BE49-F238E27FC236}">
                <a16:creationId xmlns:a16="http://schemas.microsoft.com/office/drawing/2014/main" id="{D52AF1C8-6E36-4BA9-838F-0C57DD24C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2D99A"/>
                </a:solidFill>
              </a:defRPr>
            </a:pPr>
            <a:r>
              <a:rPr sz="1425" b="1">
                <a:solidFill>
                  <a:srgbClr val="F2D99A"/>
                </a:solidFill>
              </a:rPr>
              <a:t>PACTURION</a:t>
            </a:r>
          </a:p>
        </p:txBody>
      </p:sp>
      <p:sp>
        <p:nvSpPr>
          <p:cNvPr id="3" name="section-11">
            <a:extLst xmlns:a="http://schemas.openxmlformats.org/drawingml/2006/main">
              <a:ext uri="{FF2B5EF4-FFF2-40B4-BE49-F238E27FC236}">
                <a16:creationId xmlns:a16="http://schemas.microsoft.com/office/drawing/2014/main" id="{63C7A410-6C23-48EC-9098-78430DC45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7175"/>
            <a:ext cx="323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9BB5A9"/>
                </a:solidFill>
              </a:defRPr>
            </a:pPr>
            <a:r>
              <a:rPr sz="825" b="1">
                <a:solidFill>
                  <a:srgbClr val="9BB5A9"/>
                </a:solidFill>
              </a:rPr>
              <a:t>ENGAGEMENT</a:t>
            </a:r>
          </a:p>
        </p:txBody>
      </p:sp>
      <p:sp>
        <p:nvSpPr>
          <p:cNvPr id="4" name="footer-11">
            <a:extLst xmlns:a="http://schemas.openxmlformats.org/drawingml/2006/main">
              <a:ext uri="{FF2B5EF4-FFF2-40B4-BE49-F238E27FC236}">
                <a16:creationId xmlns:a16="http://schemas.microsoft.com/office/drawing/2014/main" id="{033672C8-46EB-4817-9B3A-B1201D18F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9BB5A9"/>
                </a:solidFill>
              </a:defRPr>
            </a:pPr>
            <a:r>
              <a:rPr sz="750" b="0">
                <a:solidFill>
                  <a:srgbClr val="9BB5A9"/>
                </a:solidFill>
              </a:rPr>
              <a:t>PACTURION • V1.0 • 11</a:t>
            </a:r>
          </a:p>
        </p:txBody>
      </p:sp>
      <p:sp>
        <p:nvSpPr>
          <p:cNvPr id="5" name="k-iuui34">
            <a:extLst xmlns:a="http://schemas.openxmlformats.org/drawingml/2006/main">
              <a:ext uri="{FF2B5EF4-FFF2-40B4-BE49-F238E27FC236}">
                <a16:creationId xmlns:a16="http://schemas.microsoft.com/office/drawing/2014/main" id="{A7658F04-2F27-4F13-89FC-19C0693F1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81050"/>
            <a:ext cx="647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4D58C"/>
                </a:solidFill>
              </a:defRPr>
            </a:pPr>
            <a:r>
              <a:rPr sz="975" b="1">
                <a:solidFill>
                  <a:srgbClr val="24D58C"/>
                </a:solidFill>
              </a:rPr>
              <a:t>UN ÉCHANGE ÉQUILIBRÉ</a:t>
            </a:r>
          </a:p>
        </p:txBody>
      </p:sp>
      <p:sp>
        <p:nvSpPr>
          <p:cNvPr id="6" name="h-iuui34">
            <a:extLst xmlns:a="http://schemas.openxmlformats.org/drawingml/2006/main">
              <a:ext uri="{FF2B5EF4-FFF2-40B4-BE49-F238E27FC236}">
                <a16:creationId xmlns:a16="http://schemas.microsoft.com/office/drawing/2014/main" id="{B578B164-DB4B-4544-A305-2BCE9081C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049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7FBF9"/>
                </a:solidFill>
              </a:defRPr>
            </a:pPr>
            <a:r>
              <a:rPr sz="3150" b="1">
                <a:solidFill>
                  <a:srgbClr val="F7FBF9"/>
                </a:solidFill>
              </a:rPr>
              <a:t>Pas de licence facturée sur le premier pilote. Chaque partie engage un temps défini.</a:t>
            </a:r>
          </a:p>
        </p:txBody>
      </p:sp>
      <p:sp>
        <p:nvSpPr>
          <p:cNvPr id="7" name="give-bg">
            <a:extLst xmlns:a="http://schemas.openxmlformats.org/drawingml/2006/main">
              <a:ext uri="{FF2B5EF4-FFF2-40B4-BE49-F238E27FC236}">
                <a16:creationId xmlns:a16="http://schemas.microsoft.com/office/drawing/2014/main" id="{A68B8A32-26B8-4997-B708-865EAB2F7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05125"/>
            <a:ext cx="476250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8" name="give-bar">
            <a:extLst xmlns:a="http://schemas.openxmlformats.org/drawingml/2006/main">
              <a:ext uri="{FF2B5EF4-FFF2-40B4-BE49-F238E27FC236}">
                <a16:creationId xmlns:a16="http://schemas.microsoft.com/office/drawing/2014/main" id="{A8CC0E0C-D036-444C-9725-081404BBF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905125"/>
            <a:ext cx="66675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give-label">
            <a:extLst xmlns:a="http://schemas.openxmlformats.org/drawingml/2006/main">
              <a:ext uri="{FF2B5EF4-FFF2-40B4-BE49-F238E27FC236}">
                <a16:creationId xmlns:a16="http://schemas.microsoft.com/office/drawing/2014/main" id="{965CB4B6-C1EF-43F3-94BE-911B20D36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076575"/>
            <a:ext cx="430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6B56D"/>
                </a:solidFill>
              </a:defRPr>
            </a:pPr>
            <a:r>
              <a:rPr sz="900" b="1">
                <a:solidFill>
                  <a:srgbClr val="D6B56D"/>
                </a:solidFill>
              </a:rPr>
              <a:t>PACTURION FOURNIT</a:t>
            </a:r>
          </a:p>
        </p:txBody>
      </p:sp>
      <p:sp>
        <p:nvSpPr>
          <p:cNvPr id="10" name="give-copy">
            <a:extLst xmlns:a="http://schemas.openxmlformats.org/drawingml/2006/main">
              <a:ext uri="{FF2B5EF4-FFF2-40B4-BE49-F238E27FC236}">
                <a16:creationId xmlns:a16="http://schemas.microsoft.com/office/drawing/2014/main" id="{5F5CD3F3-8A7E-4D20-BDEB-C14F6791D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400425"/>
            <a:ext cx="4305300" cy="1924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7FBF9"/>
                </a:solidFill>
              </a:defRPr>
            </a:pPr>
            <a:r>
              <a:rPr sz="1350" b="0">
                <a:solidFill>
                  <a:srgbClr val="F7FBF9"/>
                </a:solidFill>
              </a:rPr>
              <a:t>Cadrage • configuration • exécution testnet • journalisation • support • restitution</a:t>
            </a:r>
          </a:p>
        </p:txBody>
      </p:sp>
      <p:sp>
        <p:nvSpPr>
          <p:cNvPr id="11" name="take-bg">
            <a:extLst xmlns:a="http://schemas.openxmlformats.org/drawingml/2006/main">
              <a:ext uri="{FF2B5EF4-FFF2-40B4-BE49-F238E27FC236}">
                <a16:creationId xmlns:a16="http://schemas.microsoft.com/office/drawing/2014/main" id="{B3CEB9D6-BD1B-4377-AF42-6A34719EC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905125"/>
            <a:ext cx="4762500" cy="2571750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9525">
            <a:solidFill>
              <a:srgbClr val="28483A"/>
            </a:solidFill>
            <a:prstDash val="solid"/>
          </a:ln>
        </p:spPr>
      </p:sp>
      <p:sp>
        <p:nvSpPr>
          <p:cNvPr id="12" name="take-bar">
            <a:extLst xmlns:a="http://schemas.openxmlformats.org/drawingml/2006/main">
              <a:ext uri="{FF2B5EF4-FFF2-40B4-BE49-F238E27FC236}">
                <a16:creationId xmlns:a16="http://schemas.microsoft.com/office/drawing/2014/main" id="{63AE02F1-EE1B-41C7-896A-EB1AA30C4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905125"/>
            <a:ext cx="66675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D5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ake-label">
            <a:extLst xmlns:a="http://schemas.openxmlformats.org/drawingml/2006/main">
              <a:ext uri="{FF2B5EF4-FFF2-40B4-BE49-F238E27FC236}">
                <a16:creationId xmlns:a16="http://schemas.microsoft.com/office/drawing/2014/main" id="{B60F8945-F2E5-4402-8AFE-EB379DB4F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076575"/>
            <a:ext cx="430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24D58C"/>
                </a:solidFill>
              </a:defRPr>
            </a:pPr>
            <a:r>
              <a:rPr sz="900" b="1">
                <a:solidFill>
                  <a:srgbClr val="24D58C"/>
                </a:solidFill>
              </a:rPr>
              <a:t>LE PARTENAIRE FOURNIT</a:t>
            </a:r>
          </a:p>
        </p:txBody>
      </p:sp>
      <p:sp>
        <p:nvSpPr>
          <p:cNvPr id="14" name="take-copy">
            <a:extLst xmlns:a="http://schemas.openxmlformats.org/drawingml/2006/main">
              <a:ext uri="{FF2B5EF4-FFF2-40B4-BE49-F238E27FC236}">
                <a16:creationId xmlns:a16="http://schemas.microsoft.com/office/drawing/2014/main" id="{86238961-4598-49B3-85CA-AE6782204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400425"/>
            <a:ext cx="4305300" cy="1924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7FBF9"/>
                </a:solidFill>
              </a:defRPr>
            </a:pPr>
            <a:r>
              <a:rPr sz="1350" b="0">
                <a:solidFill>
                  <a:srgbClr val="F7FBF9"/>
                </a:solidFill>
              </a:rPr>
              <a:t>Workflow • décideur • cinq cas • 2 à 4 heures • données autorisées • décision finale</a:t>
            </a:r>
          </a:p>
        </p:txBody>
      </p:sp>
      <p:sp>
        <p:nvSpPr>
          <p:cNvPr id="15" name="eng-note">
            <a:extLst xmlns:a="http://schemas.openxmlformats.org/drawingml/2006/main">
              <a:ext uri="{FF2B5EF4-FFF2-40B4-BE49-F238E27FC236}">
                <a16:creationId xmlns:a16="http://schemas.microsoft.com/office/drawing/2014/main" id="{EDED998F-FC04-4C3B-A5D4-D15F46B30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810250"/>
            <a:ext cx="933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9BB5A9"/>
                </a:solidFill>
              </a:defRPr>
            </a:pPr>
            <a:r>
              <a:rPr sz="1200" b="1">
                <a:solidFill>
                  <a:srgbClr val="9BB5A9"/>
                </a:solidFill>
              </a:rPr>
              <a:t>Aucune communication publique ni utilisation de logo sans accord écrit.</a:t>
            </a:r>
          </a:p>
        </p:txBody>
      </p:sp>
    </p:spTree>
    <p:extLst>
      <p:ext uri="{BB962C8B-B14F-4D97-AF65-F5344CB8AC3E}">
        <p14:creationId xmlns:p14="http://schemas.microsoft.com/office/powerpoint/2010/main" val="125822041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6150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cta-gold">
            <a:extLst xmlns:a="http://schemas.openxmlformats.org/drawingml/2006/main">
              <a:ext uri="{FF2B5EF4-FFF2-40B4-BE49-F238E27FC236}">
                <a16:creationId xmlns:a16="http://schemas.microsoft.com/office/drawing/2014/main" id="{2B29C09E-3224-4299-B121-5CA3EAE16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B56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cta-brand">
            <a:extLst xmlns:a="http://schemas.openxmlformats.org/drawingml/2006/main">
              <a:ext uri="{FF2B5EF4-FFF2-40B4-BE49-F238E27FC236}">
                <a16:creationId xmlns:a16="http://schemas.microsoft.com/office/drawing/2014/main" id="{B2E73E1E-FDF7-4BC3-BB4C-5907BF90C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3619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2D99A"/>
                </a:solidFill>
              </a:defRPr>
            </a:pPr>
            <a:r>
              <a:rPr sz="1800" b="1">
                <a:solidFill>
                  <a:srgbClr val="F2D99A"/>
                </a:solidFill>
              </a:rPr>
              <a:t>PACTURION</a:t>
            </a:r>
          </a:p>
        </p:txBody>
      </p:sp>
      <p:sp>
        <p:nvSpPr>
          <p:cNvPr id="3" name="cta-title">
            <a:extLst xmlns:a="http://schemas.openxmlformats.org/drawingml/2006/main">
              <a:ext uri="{FF2B5EF4-FFF2-40B4-BE49-F238E27FC236}">
                <a16:creationId xmlns:a16="http://schemas.microsoft.com/office/drawing/2014/main" id="{B57D906A-4BB1-49D4-83E8-FB6FFDE9C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66875"/>
            <a:ext cx="7429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7FBF9"/>
                </a:solidFill>
              </a:defRPr>
            </a:pPr>
            <a:r>
              <a:rPr sz="3750" b="1">
                <a:solidFill>
                  <a:srgbClr val="F7FBF9"/>
                </a:solidFill>
              </a:rPr>
              <a:t>Commençons par comprendre</a:t>
            </a:r>
          </a:p>
          <a:p xmlns:a="http://schemas.openxmlformats.org/drawingml/2006/main">
            <a:pPr algn="l">
              <a:defRPr sz="3750" b="1">
                <a:solidFill>
                  <a:srgbClr val="F7FBF9"/>
                </a:solidFill>
              </a:defRPr>
            </a:pPr>
            <a:r>
              <a:rPr sz="3750" b="1">
                <a:solidFill>
                  <a:srgbClr val="F7FBF9"/>
                </a:solidFill>
              </a:rPr>
              <a:t>votre dernier cas réel.</a:t>
            </a:r>
          </a:p>
        </p:txBody>
      </p:sp>
      <p:sp>
        <p:nvSpPr>
          <p:cNvPr id="4" name="cta-sub">
            <a:extLst xmlns:a="http://schemas.openxmlformats.org/drawingml/2006/main">
              <a:ext uri="{FF2B5EF4-FFF2-40B4-BE49-F238E27FC236}">
                <a16:creationId xmlns:a16="http://schemas.microsoft.com/office/drawing/2014/main" id="{B0F508BE-393B-4F78-9376-BAA40067D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81375"/>
            <a:ext cx="7429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9BB5A9"/>
                </a:solidFill>
              </a:defRPr>
            </a:pPr>
            <a:r>
              <a:rPr sz="1575" b="0">
                <a:solidFill>
                  <a:srgbClr val="9BB5A9"/>
                </a:solidFill>
              </a:rPr>
              <a:t>25 minutes. Aucun engagement de pilote. Aucun discours token.</a:t>
            </a:r>
          </a:p>
        </p:txBody>
      </p:sp>
      <p:sp>
        <p:nvSpPr>
          <p:cNvPr id="5" name="cta-box">
            <a:extLst xmlns:a="http://schemas.openxmlformats.org/drawingml/2006/main">
              <a:ext uri="{FF2B5EF4-FFF2-40B4-BE49-F238E27FC236}">
                <a16:creationId xmlns:a16="http://schemas.microsoft.com/office/drawing/2014/main" id="{81C75CDC-A6F4-4760-95F5-9D9F870AF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76750"/>
            <a:ext cx="676275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0B241A"/>
          </a:solidFill>
          <a:ln xmlns:a="http://schemas.openxmlformats.org/drawingml/2006/main" w="19050">
            <a:solidFill>
              <a:srgbClr val="24D58C"/>
            </a:solidFill>
            <a:prstDash val="solid"/>
          </a:ln>
        </p:spPr>
      </p:sp>
      <p:sp>
        <p:nvSpPr>
          <p:cNvPr id="6" name="cta-box-text">
            <a:extLst xmlns:a="http://schemas.openxmlformats.org/drawingml/2006/main">
              <a:ext uri="{FF2B5EF4-FFF2-40B4-BE49-F238E27FC236}">
                <a16:creationId xmlns:a16="http://schemas.microsoft.com/office/drawing/2014/main" id="{4A2A8E51-15A1-479C-AAF2-AF0DD2A58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619625"/>
            <a:ext cx="6248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81F0BE"/>
                </a:solidFill>
              </a:defRPr>
            </a:pPr>
            <a:r>
              <a:rPr sz="1125" b="1">
                <a:solidFill>
                  <a:srgbClr val="81F0BE"/>
                </a:solidFill>
              </a:rPr>
              <a:t>ÉTAPE SUIVANTE  •  ENTRETIEN DE DÉCOUVERTE</a:t>
            </a:r>
          </a:p>
        </p:txBody>
      </p:sp>
      <p:sp>
        <p:nvSpPr>
          <p:cNvPr id="7" name="cta-contact">
            <a:extLst xmlns:a="http://schemas.openxmlformats.org/drawingml/2006/main">
              <a:ext uri="{FF2B5EF4-FFF2-40B4-BE49-F238E27FC236}">
                <a16:creationId xmlns:a16="http://schemas.microsoft.com/office/drawing/2014/main" id="{96B33BE9-24AE-4C0D-B64B-FB04DFF08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81575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7FBF9"/>
                </a:solidFill>
              </a:defRPr>
            </a:pPr>
            <a:r>
              <a:rPr sz="1125" b="1">
                <a:solidFill>
                  <a:srgbClr val="F7FBF9"/>
                </a:solidFill>
              </a:rPr>
              <a:t>[EMAIL À CONFIRMER]  •  pacturion.com</a:t>
            </a:r>
          </a:p>
        </p:txBody>
      </p:sp>
      <p:sp>
        <p:nvSpPr>
          <p:cNvPr id="8" name="cta-status">
            <a:extLst xmlns:a="http://schemas.openxmlformats.org/drawingml/2006/main">
              <a:ext uri="{FF2B5EF4-FFF2-40B4-BE49-F238E27FC236}">
                <a16:creationId xmlns:a16="http://schemas.microsoft.com/office/drawing/2014/main" id="{8B29996B-6662-4A58-BC3C-D48F4F788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619250"/>
            <a:ext cx="2762250" cy="2762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241A"/>
          </a:solidFill>
          <a:ln xmlns:a="http://schemas.openxmlformats.org/drawingml/2006/main" w="19050">
            <a:solidFill>
              <a:srgbClr val="28483A"/>
            </a:solidFill>
            <a:prstDash val="solid"/>
          </a:ln>
        </p:spPr>
      </p:sp>
      <p:sp>
        <p:nvSpPr>
          <p:cNvPr id="9" name="cta-status-text">
            <a:extLst xmlns:a="http://schemas.openxmlformats.org/drawingml/2006/main">
              <a:ext uri="{FF2B5EF4-FFF2-40B4-BE49-F238E27FC236}">
                <a16:creationId xmlns:a16="http://schemas.microsoft.com/office/drawing/2014/main" id="{21359168-8643-408F-A58A-EF79947B7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2305050"/>
            <a:ext cx="209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D6B56D"/>
                </a:solidFill>
              </a:defRPr>
            </a:pPr>
            <a:r>
              <a:rPr sz="2550" b="1">
                <a:solidFill>
                  <a:srgbClr val="D6B56D"/>
                </a:solidFill>
              </a:rPr>
              <a:t>TESTNET</a:t>
            </a:r>
          </a:p>
          <a:p xmlns:a="http://schemas.openxmlformats.org/drawingml/2006/main">
            <a:pPr algn="ctr">
              <a:defRPr sz="2550" b="1">
                <a:solidFill>
                  <a:srgbClr val="D6B56D"/>
                </a:solidFill>
              </a:defRPr>
            </a:pPr>
            <a:r>
              <a:rPr sz="2550" b="1">
                <a:solidFill>
                  <a:srgbClr val="D6B56D"/>
                </a:solidFill>
              </a:rPr>
              <a:t>ONLY</a:t>
            </a:r>
          </a:p>
        </p:txBody>
      </p:sp>
      <p:sp>
        <p:nvSpPr>
          <p:cNvPr id="10" name="cta-foot">
            <a:extLst xmlns:a="http://schemas.openxmlformats.org/drawingml/2006/main">
              <a:ext uri="{FF2B5EF4-FFF2-40B4-BE49-F238E27FC236}">
                <a16:creationId xmlns:a16="http://schemas.microsoft.com/office/drawing/2014/main" id="{D94F1D6C-0FE8-4369-8CBC-B613C3C92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191250"/>
            <a:ext cx="1000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9BB5A9"/>
                </a:solidFill>
              </a:defRPr>
            </a:pPr>
            <a:r>
              <a:rPr sz="825" b="0">
                <a:solidFill>
                  <a:srgbClr val="9BB5A9"/>
                </a:solidFill>
              </a:rPr>
              <a:t>Projet en validation • audit indépendant non réalisé • aucune mise en production autorisée</a:t>
            </a:r>
          </a:p>
        </p:txBody>
      </p:sp>
    </p:spTree>
    <p:extLst>
      <p:ext uri="{BB962C8B-B14F-4D97-AF65-F5344CB8AC3E}">
        <p14:creationId xmlns:p14="http://schemas.microsoft.com/office/powerpoint/2010/main" val="13770288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2026-09-08T13:16:34.1150000Z</dcterms:created>
  <dcterms:modified xsi:type="dcterms:W3CDTF">2026-09-08T13:16:34.1150000Z</dcterms:modified>
</coreProperties>
</file>